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91" r:id="rId3"/>
    <p:sldId id="341" r:id="rId4"/>
    <p:sldId id="369" r:id="rId5"/>
    <p:sldId id="368" r:id="rId6"/>
    <p:sldId id="357" r:id="rId7"/>
    <p:sldId id="354" r:id="rId8"/>
    <p:sldId id="342" r:id="rId9"/>
    <p:sldId id="344" r:id="rId10"/>
    <p:sldId id="346" r:id="rId11"/>
    <p:sldId id="363" r:id="rId12"/>
    <p:sldId id="360" r:id="rId13"/>
    <p:sldId id="361" r:id="rId14"/>
    <p:sldId id="347" r:id="rId15"/>
    <p:sldId id="356" r:id="rId16"/>
    <p:sldId id="362" r:id="rId17"/>
    <p:sldId id="348" r:id="rId18"/>
    <p:sldId id="365" r:id="rId19"/>
    <p:sldId id="350" r:id="rId20"/>
    <p:sldId id="366" r:id="rId21"/>
    <p:sldId id="367" r:id="rId22"/>
    <p:sldId id="358" r:id="rId23"/>
    <p:sldId id="352" r:id="rId24"/>
    <p:sldId id="370" r:id="rId25"/>
    <p:sldId id="371" r:id="rId26"/>
    <p:sldId id="353" r:id="rId27"/>
  </p:sldIdLst>
  <p:sldSz cx="9144000" cy="6858000" type="screen4x3"/>
  <p:notesSz cx="6735763" cy="98694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F9E"/>
    <a:srgbClr val="C0504D"/>
    <a:srgbClr val="4BACC6"/>
    <a:srgbClr val="9BBB59"/>
    <a:srgbClr val="8064A2"/>
    <a:srgbClr val="4F81BD"/>
    <a:srgbClr val="068139"/>
    <a:srgbClr val="85C2FF"/>
    <a:srgbClr val="AF1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6433" autoAdjust="0"/>
  </p:normalViewPr>
  <p:slideViewPr>
    <p:cSldViewPr>
      <p:cViewPr varScale="1">
        <p:scale>
          <a:sx n="111" d="100"/>
          <a:sy n="111" d="100"/>
        </p:scale>
        <p:origin x="139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234B85D9-C47B-4FFC-99C3-2D673E900A22}" type="datetimeFigureOut">
              <a:rPr lang="ru-RU" smtClean="0"/>
              <a:pPr/>
              <a:t>22.04.2025</a:t>
            </a:fld>
            <a:endParaRPr lang="ru-RU"/>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C630906C-36E9-44AE-BC44-6D797DEA7EFE}" type="slidenum">
              <a:rPr lang="ru-RU" smtClean="0"/>
              <a:pPr/>
              <a:t>‹#›</a:t>
            </a:fld>
            <a:endParaRPr lang="ru-RU"/>
          </a:p>
        </p:txBody>
      </p:sp>
    </p:spTree>
    <p:extLst>
      <p:ext uri="{BB962C8B-B14F-4D97-AF65-F5344CB8AC3E}">
        <p14:creationId xmlns:p14="http://schemas.microsoft.com/office/powerpoint/2010/main" val="185038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a:t>
            </a:fld>
            <a:endParaRPr lang="ru-RU"/>
          </a:p>
        </p:txBody>
      </p:sp>
    </p:spTree>
    <p:extLst>
      <p:ext uri="{BB962C8B-B14F-4D97-AF65-F5344CB8AC3E}">
        <p14:creationId xmlns:p14="http://schemas.microsoft.com/office/powerpoint/2010/main" val="3536135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10</a:t>
            </a:fld>
            <a:endParaRPr lang="ru-RU"/>
          </a:p>
        </p:txBody>
      </p:sp>
    </p:spTree>
    <p:extLst>
      <p:ext uri="{BB962C8B-B14F-4D97-AF65-F5344CB8AC3E}">
        <p14:creationId xmlns:p14="http://schemas.microsoft.com/office/powerpoint/2010/main" val="2408700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11</a:t>
            </a:fld>
            <a:endParaRPr lang="ru-RU"/>
          </a:p>
        </p:txBody>
      </p:sp>
    </p:spTree>
    <p:extLst>
      <p:ext uri="{BB962C8B-B14F-4D97-AF65-F5344CB8AC3E}">
        <p14:creationId xmlns:p14="http://schemas.microsoft.com/office/powerpoint/2010/main" val="1153197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12</a:t>
            </a:fld>
            <a:endParaRPr lang="ru-RU"/>
          </a:p>
        </p:txBody>
      </p:sp>
    </p:spTree>
    <p:extLst>
      <p:ext uri="{BB962C8B-B14F-4D97-AF65-F5344CB8AC3E}">
        <p14:creationId xmlns:p14="http://schemas.microsoft.com/office/powerpoint/2010/main" val="1176176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13</a:t>
            </a:fld>
            <a:endParaRPr lang="ru-RU"/>
          </a:p>
        </p:txBody>
      </p:sp>
    </p:spTree>
    <p:extLst>
      <p:ext uri="{BB962C8B-B14F-4D97-AF65-F5344CB8AC3E}">
        <p14:creationId xmlns:p14="http://schemas.microsoft.com/office/powerpoint/2010/main" val="2929189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14</a:t>
            </a:fld>
            <a:endParaRPr lang="ru-RU"/>
          </a:p>
        </p:txBody>
      </p:sp>
    </p:spTree>
    <p:extLst>
      <p:ext uri="{BB962C8B-B14F-4D97-AF65-F5344CB8AC3E}">
        <p14:creationId xmlns:p14="http://schemas.microsoft.com/office/powerpoint/2010/main" val="4020530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15</a:t>
            </a:fld>
            <a:endParaRPr lang="ru-RU"/>
          </a:p>
        </p:txBody>
      </p:sp>
    </p:spTree>
    <p:extLst>
      <p:ext uri="{BB962C8B-B14F-4D97-AF65-F5344CB8AC3E}">
        <p14:creationId xmlns:p14="http://schemas.microsoft.com/office/powerpoint/2010/main" val="1123278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16</a:t>
            </a:fld>
            <a:endParaRPr lang="ru-RU"/>
          </a:p>
        </p:txBody>
      </p:sp>
    </p:spTree>
    <p:extLst>
      <p:ext uri="{BB962C8B-B14F-4D97-AF65-F5344CB8AC3E}">
        <p14:creationId xmlns:p14="http://schemas.microsoft.com/office/powerpoint/2010/main" val="3236715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17</a:t>
            </a:fld>
            <a:endParaRPr lang="ru-RU"/>
          </a:p>
        </p:txBody>
      </p:sp>
    </p:spTree>
    <p:extLst>
      <p:ext uri="{BB962C8B-B14F-4D97-AF65-F5344CB8AC3E}">
        <p14:creationId xmlns:p14="http://schemas.microsoft.com/office/powerpoint/2010/main" val="2768844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18</a:t>
            </a:fld>
            <a:endParaRPr lang="ru-RU"/>
          </a:p>
        </p:txBody>
      </p:sp>
    </p:spTree>
    <p:extLst>
      <p:ext uri="{BB962C8B-B14F-4D97-AF65-F5344CB8AC3E}">
        <p14:creationId xmlns:p14="http://schemas.microsoft.com/office/powerpoint/2010/main" val="2773459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19</a:t>
            </a:fld>
            <a:endParaRPr lang="ru-RU"/>
          </a:p>
        </p:txBody>
      </p:sp>
    </p:spTree>
    <p:extLst>
      <p:ext uri="{BB962C8B-B14F-4D97-AF65-F5344CB8AC3E}">
        <p14:creationId xmlns:p14="http://schemas.microsoft.com/office/powerpoint/2010/main" val="185213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a:t>
            </a:fld>
            <a:endParaRPr lang="ru-RU"/>
          </a:p>
        </p:txBody>
      </p:sp>
    </p:spTree>
    <p:extLst>
      <p:ext uri="{BB962C8B-B14F-4D97-AF65-F5344CB8AC3E}">
        <p14:creationId xmlns:p14="http://schemas.microsoft.com/office/powerpoint/2010/main" val="1627284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20</a:t>
            </a:fld>
            <a:endParaRPr lang="ru-RU"/>
          </a:p>
        </p:txBody>
      </p:sp>
    </p:spTree>
    <p:extLst>
      <p:ext uri="{BB962C8B-B14F-4D97-AF65-F5344CB8AC3E}">
        <p14:creationId xmlns:p14="http://schemas.microsoft.com/office/powerpoint/2010/main" val="1380781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21</a:t>
            </a:fld>
            <a:endParaRPr lang="ru-RU"/>
          </a:p>
        </p:txBody>
      </p:sp>
    </p:spTree>
    <p:extLst>
      <p:ext uri="{BB962C8B-B14F-4D97-AF65-F5344CB8AC3E}">
        <p14:creationId xmlns:p14="http://schemas.microsoft.com/office/powerpoint/2010/main" val="3165210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22</a:t>
            </a:fld>
            <a:endParaRPr lang="ru-RU"/>
          </a:p>
        </p:txBody>
      </p:sp>
    </p:spTree>
    <p:extLst>
      <p:ext uri="{BB962C8B-B14F-4D97-AF65-F5344CB8AC3E}">
        <p14:creationId xmlns:p14="http://schemas.microsoft.com/office/powerpoint/2010/main" val="3652476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23</a:t>
            </a:fld>
            <a:endParaRPr lang="ru-RU"/>
          </a:p>
        </p:txBody>
      </p:sp>
    </p:spTree>
    <p:extLst>
      <p:ext uri="{BB962C8B-B14F-4D97-AF65-F5344CB8AC3E}">
        <p14:creationId xmlns:p14="http://schemas.microsoft.com/office/powerpoint/2010/main" val="8779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24</a:t>
            </a:fld>
            <a:endParaRPr lang="ru-RU"/>
          </a:p>
        </p:txBody>
      </p:sp>
    </p:spTree>
    <p:extLst>
      <p:ext uri="{BB962C8B-B14F-4D97-AF65-F5344CB8AC3E}">
        <p14:creationId xmlns:p14="http://schemas.microsoft.com/office/powerpoint/2010/main" val="962453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25</a:t>
            </a:fld>
            <a:endParaRPr lang="ru-RU"/>
          </a:p>
        </p:txBody>
      </p:sp>
    </p:spTree>
    <p:extLst>
      <p:ext uri="{BB962C8B-B14F-4D97-AF65-F5344CB8AC3E}">
        <p14:creationId xmlns:p14="http://schemas.microsoft.com/office/powerpoint/2010/main" val="51270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3</a:t>
            </a:fld>
            <a:endParaRPr lang="ru-RU"/>
          </a:p>
        </p:txBody>
      </p:sp>
    </p:spTree>
    <p:extLst>
      <p:ext uri="{BB962C8B-B14F-4D97-AF65-F5344CB8AC3E}">
        <p14:creationId xmlns:p14="http://schemas.microsoft.com/office/powerpoint/2010/main" val="310583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4</a:t>
            </a:fld>
            <a:endParaRPr lang="ru-RU"/>
          </a:p>
        </p:txBody>
      </p:sp>
    </p:spTree>
    <p:extLst>
      <p:ext uri="{BB962C8B-B14F-4D97-AF65-F5344CB8AC3E}">
        <p14:creationId xmlns:p14="http://schemas.microsoft.com/office/powerpoint/2010/main" val="2669362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5</a:t>
            </a:fld>
            <a:endParaRPr lang="ru-RU"/>
          </a:p>
        </p:txBody>
      </p:sp>
    </p:spTree>
    <p:extLst>
      <p:ext uri="{BB962C8B-B14F-4D97-AF65-F5344CB8AC3E}">
        <p14:creationId xmlns:p14="http://schemas.microsoft.com/office/powerpoint/2010/main" val="2320650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6</a:t>
            </a:fld>
            <a:endParaRPr lang="ru-RU"/>
          </a:p>
        </p:txBody>
      </p:sp>
    </p:spTree>
    <p:extLst>
      <p:ext uri="{BB962C8B-B14F-4D97-AF65-F5344CB8AC3E}">
        <p14:creationId xmlns:p14="http://schemas.microsoft.com/office/powerpoint/2010/main" val="2162074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7</a:t>
            </a:fld>
            <a:endParaRPr lang="ru-RU"/>
          </a:p>
        </p:txBody>
      </p:sp>
    </p:spTree>
    <p:extLst>
      <p:ext uri="{BB962C8B-B14F-4D97-AF65-F5344CB8AC3E}">
        <p14:creationId xmlns:p14="http://schemas.microsoft.com/office/powerpoint/2010/main" val="392981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8</a:t>
            </a:fld>
            <a:endParaRPr lang="ru-RU"/>
          </a:p>
        </p:txBody>
      </p:sp>
    </p:spTree>
    <p:extLst>
      <p:ext uri="{BB962C8B-B14F-4D97-AF65-F5344CB8AC3E}">
        <p14:creationId xmlns:p14="http://schemas.microsoft.com/office/powerpoint/2010/main" val="3754699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9</a:t>
            </a:fld>
            <a:endParaRPr lang="ru-RU"/>
          </a:p>
        </p:txBody>
      </p:sp>
    </p:spTree>
    <p:extLst>
      <p:ext uri="{BB962C8B-B14F-4D97-AF65-F5344CB8AC3E}">
        <p14:creationId xmlns:p14="http://schemas.microsoft.com/office/powerpoint/2010/main" val="2877936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6663" y="2130425"/>
            <a:ext cx="8710674" cy="1470025"/>
          </a:xfrm>
        </p:spPr>
        <p:txBody>
          <a:body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357158" y="3886200"/>
            <a:ext cx="8429684" cy="61437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grpSp>
        <p:nvGrpSpPr>
          <p:cNvPr id="13" name="Группа 9"/>
          <p:cNvGrpSpPr>
            <a:grpSpLocks/>
          </p:cNvGrpSpPr>
          <p:nvPr userDrawn="1"/>
        </p:nvGrpSpPr>
        <p:grpSpPr bwMode="auto">
          <a:xfrm>
            <a:off x="357188" y="288000"/>
            <a:ext cx="857250" cy="1000125"/>
            <a:chOff x="8001024" y="5624518"/>
            <a:chExt cx="1041478" cy="1233482"/>
          </a:xfrm>
        </p:grpSpPr>
        <p:sp>
          <p:nvSpPr>
            <p:cNvPr id="14" name="Прямоугольник 13"/>
            <p:cNvSpPr/>
            <p:nvPr/>
          </p:nvSpPr>
          <p:spPr>
            <a:xfrm>
              <a:off x="8072384" y="5714582"/>
              <a:ext cx="929616" cy="9300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latin typeface="roboto slab regular"/>
                <a:ea typeface="Roboto" pitchFamily="2" charset="0"/>
                <a:cs typeface="Roboto" pitchFamily="2" charset="0"/>
              </a:endParaRPr>
            </a:p>
          </p:txBody>
        </p:sp>
        <p:pic>
          <p:nvPicPr>
            <p:cNvPr id="15" name="Picture 4"/>
            <p:cNvPicPr>
              <a:picLocks noChangeAspect="1" noChangeArrowheads="1"/>
            </p:cNvPicPr>
            <p:nvPr/>
          </p:nvPicPr>
          <p:blipFill>
            <a:blip r:embed="rId2" cstate="print"/>
            <a:srcRect/>
            <a:stretch>
              <a:fillRect/>
            </a:stretch>
          </p:blipFill>
          <p:spPr bwMode="auto">
            <a:xfrm>
              <a:off x="8001024" y="5624518"/>
              <a:ext cx="1041478" cy="1233482"/>
            </a:xfrm>
            <a:prstGeom prst="rect">
              <a:avLst/>
            </a:prstGeom>
            <a:noFill/>
            <a:ln w="9525">
              <a:noFill/>
              <a:miter lim="800000"/>
              <a:headEnd/>
              <a:tailEnd/>
            </a:ln>
          </p:spPr>
        </p:pic>
      </p:grpSp>
      <p:pic>
        <p:nvPicPr>
          <p:cNvPr id="7" name="Picture 5"/>
          <p:cNvPicPr>
            <a:picLocks noChangeArrowheads="1"/>
          </p:cNvPicPr>
          <p:nvPr userDrawn="1"/>
        </p:nvPicPr>
        <p:blipFill>
          <a:blip r:embed="rId3" cstate="print"/>
          <a:stretch>
            <a:fillRect/>
          </a:stretch>
        </p:blipFill>
        <p:spPr bwMode="auto">
          <a:xfrm>
            <a:off x="0" y="6678000"/>
            <a:ext cx="9144000" cy="180000"/>
          </a:xfrm>
          <a:prstGeom prst="rect">
            <a:avLst/>
          </a:prstGeom>
          <a:noFill/>
          <a:ln w="9525">
            <a:noFill/>
            <a:miter lim="800000"/>
            <a:headEnd/>
            <a:tailEnd/>
          </a:ln>
        </p:spPr>
      </p:pic>
      <p:pic>
        <p:nvPicPr>
          <p:cNvPr id="8" name="Рисунок 7" descr="скобки 2.png"/>
          <p:cNvPicPr>
            <a:picLocks/>
          </p:cNvPicPr>
          <p:nvPr userDrawn="1"/>
        </p:nvPicPr>
        <p:blipFill>
          <a:blip r:embed="rId4" cstate="print"/>
          <a:stretch>
            <a:fillRect/>
          </a:stretch>
        </p:blipFill>
        <p:spPr>
          <a:xfrm>
            <a:off x="216000" y="3600000"/>
            <a:ext cx="8712000" cy="180000"/>
          </a:xfrm>
          <a:prstGeom prst="rect">
            <a:avLst/>
          </a:prstGeom>
        </p:spPr>
      </p:pic>
      <p:pic>
        <p:nvPicPr>
          <p:cNvPr id="9" name="Рисунок 8" descr="Corporate_pattern-02.png"/>
          <p:cNvPicPr>
            <a:picLocks noChangeAspect="1"/>
          </p:cNvPicPr>
          <p:nvPr userDrawn="1"/>
        </p:nvPicPr>
        <p:blipFill>
          <a:blip r:embed="rId5" cstate="print"/>
          <a:stretch>
            <a:fillRect/>
          </a:stretch>
        </p:blipFill>
        <p:spPr>
          <a:xfrm>
            <a:off x="7092000" y="252000"/>
            <a:ext cx="1729135" cy="1000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8E0937-08FC-4D52-90BF-AEA7D988021E}" type="datetimeFigureOut">
              <a:rPr lang="ru-RU" smtClean="0"/>
              <a:pPr/>
              <a:t>22.04.2025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8E0937-08FC-4D52-90BF-AEA7D988021E}" type="datetimeFigureOut">
              <a:rPr lang="ru-RU" smtClean="0"/>
              <a:pPr/>
              <a:t>22.04.2025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lvl1pPr>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0468" indent="0" algn="ctr">
              <a:buNone/>
              <a:defRPr>
                <a:solidFill>
                  <a:schemeClr val="tx1">
                    <a:tint val="75000"/>
                  </a:schemeClr>
                </a:solidFill>
              </a:defRPr>
            </a:lvl2pPr>
            <a:lvl3pPr marL="900935" indent="0" algn="ctr">
              <a:buNone/>
              <a:defRPr>
                <a:solidFill>
                  <a:schemeClr val="tx1">
                    <a:tint val="75000"/>
                  </a:schemeClr>
                </a:solidFill>
              </a:defRPr>
            </a:lvl3pPr>
            <a:lvl4pPr marL="1351403" indent="0" algn="ctr">
              <a:buNone/>
              <a:defRPr>
                <a:solidFill>
                  <a:schemeClr val="tx1">
                    <a:tint val="75000"/>
                  </a:schemeClr>
                </a:solidFill>
              </a:defRPr>
            </a:lvl4pPr>
            <a:lvl5pPr marL="1801871" indent="0" algn="ctr">
              <a:buNone/>
              <a:defRPr>
                <a:solidFill>
                  <a:schemeClr val="tx1">
                    <a:tint val="75000"/>
                  </a:schemeClr>
                </a:solidFill>
              </a:defRPr>
            </a:lvl5pPr>
            <a:lvl6pPr marL="2252339" indent="0" algn="ctr">
              <a:buNone/>
              <a:defRPr>
                <a:solidFill>
                  <a:schemeClr val="tx1">
                    <a:tint val="75000"/>
                  </a:schemeClr>
                </a:solidFill>
              </a:defRPr>
            </a:lvl6pPr>
            <a:lvl7pPr marL="2702806" indent="0" algn="ctr">
              <a:buNone/>
              <a:defRPr>
                <a:solidFill>
                  <a:schemeClr val="tx1">
                    <a:tint val="75000"/>
                  </a:schemeClr>
                </a:solidFill>
              </a:defRPr>
            </a:lvl7pPr>
            <a:lvl8pPr marL="3153274" indent="0" algn="ctr">
              <a:buNone/>
              <a:defRPr>
                <a:solidFill>
                  <a:schemeClr val="tx1">
                    <a:tint val="75000"/>
                  </a:schemeClr>
                </a:solidFill>
              </a:defRPr>
            </a:lvl8pPr>
            <a:lvl9pPr marL="3603742" indent="0" algn="ctr">
              <a:buNone/>
              <a:defRPr>
                <a:solidFill>
                  <a:schemeClr val="tx1">
                    <a:tint val="75000"/>
                  </a:schemeClr>
                </a:solidFill>
              </a:defRPr>
            </a:lvl9pPr>
          </a:lstStyle>
          <a:p>
            <a:r>
              <a:rPr lang="ru-RU" dirty="0" smtClean="0"/>
              <a:t>Образец подзаголовка</a:t>
            </a:r>
            <a:endParaRPr lang="ru-RU" dirty="0"/>
          </a:p>
        </p:txBody>
      </p:sp>
      <p:sp>
        <p:nvSpPr>
          <p:cNvPr id="4" name="Дата 3"/>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22.04.2025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39957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Содержимое 2"/>
          <p:cNvSpPr>
            <a:spLocks noGrp="1"/>
          </p:cNvSpPr>
          <p:nvPr>
            <p:ph idx="1"/>
          </p:nvPr>
        </p:nvSpPr>
        <p:spPr/>
        <p:txBody>
          <a:bodyPr/>
          <a:lstStyle>
            <a:lvl1pPr>
              <a:defRPr/>
            </a:lvl1pPr>
            <a:lvl2pPr>
              <a:defRPr/>
            </a:lvl2pPr>
            <a:lvl3pPr>
              <a:defRPr/>
            </a:lvl3pPr>
            <a:lvl4pPr>
              <a:defRPr/>
            </a:lvl4pPr>
            <a:lvl5pPr>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22.04.2025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63941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3941" b="1" cap="all"/>
            </a:lvl1pPr>
          </a:lstStyle>
          <a:p>
            <a:r>
              <a:rPr lang="ru-RU" dirty="0" smtClean="0"/>
              <a:t>Образец заголовка</a:t>
            </a:r>
            <a:endParaRPr lang="ru-RU" dirty="0"/>
          </a:p>
        </p:txBody>
      </p:sp>
      <p:sp>
        <p:nvSpPr>
          <p:cNvPr id="3" name="Текст 2"/>
          <p:cNvSpPr>
            <a:spLocks noGrp="1"/>
          </p:cNvSpPr>
          <p:nvPr>
            <p:ph type="body" idx="1"/>
          </p:nvPr>
        </p:nvSpPr>
        <p:spPr>
          <a:xfrm>
            <a:off x="722313" y="2906713"/>
            <a:ext cx="7772400" cy="1500187"/>
          </a:xfrm>
        </p:spPr>
        <p:txBody>
          <a:bodyPr anchor="b"/>
          <a:lstStyle>
            <a:lvl1pPr marL="0" indent="0">
              <a:buNone/>
              <a:defRPr sz="2014">
                <a:solidFill>
                  <a:schemeClr val="tx1">
                    <a:tint val="75000"/>
                  </a:schemeClr>
                </a:solidFill>
              </a:defRPr>
            </a:lvl1pPr>
            <a:lvl2pPr marL="450468" indent="0">
              <a:buNone/>
              <a:defRPr sz="1752">
                <a:solidFill>
                  <a:schemeClr val="tx1">
                    <a:tint val="75000"/>
                  </a:schemeClr>
                </a:solidFill>
              </a:defRPr>
            </a:lvl2pPr>
            <a:lvl3pPr marL="900935" indent="0">
              <a:buNone/>
              <a:defRPr sz="1576">
                <a:solidFill>
                  <a:schemeClr val="tx1">
                    <a:tint val="75000"/>
                  </a:schemeClr>
                </a:solidFill>
              </a:defRPr>
            </a:lvl3pPr>
            <a:lvl4pPr marL="1351403" indent="0">
              <a:buNone/>
              <a:defRPr sz="1401">
                <a:solidFill>
                  <a:schemeClr val="tx1">
                    <a:tint val="75000"/>
                  </a:schemeClr>
                </a:solidFill>
              </a:defRPr>
            </a:lvl4pPr>
            <a:lvl5pPr marL="1801871" indent="0">
              <a:buNone/>
              <a:defRPr sz="1401">
                <a:solidFill>
                  <a:schemeClr val="tx1">
                    <a:tint val="75000"/>
                  </a:schemeClr>
                </a:solidFill>
              </a:defRPr>
            </a:lvl5pPr>
            <a:lvl6pPr marL="2252339" indent="0">
              <a:buNone/>
              <a:defRPr sz="1401">
                <a:solidFill>
                  <a:schemeClr val="tx1">
                    <a:tint val="75000"/>
                  </a:schemeClr>
                </a:solidFill>
              </a:defRPr>
            </a:lvl6pPr>
            <a:lvl7pPr marL="2702806" indent="0">
              <a:buNone/>
              <a:defRPr sz="1401">
                <a:solidFill>
                  <a:schemeClr val="tx1">
                    <a:tint val="75000"/>
                  </a:schemeClr>
                </a:solidFill>
              </a:defRPr>
            </a:lvl7pPr>
            <a:lvl8pPr marL="3153274" indent="0">
              <a:buNone/>
              <a:defRPr sz="1401">
                <a:solidFill>
                  <a:schemeClr val="tx1">
                    <a:tint val="75000"/>
                  </a:schemeClr>
                </a:solidFill>
              </a:defRPr>
            </a:lvl8pPr>
            <a:lvl9pPr marL="3603742" indent="0">
              <a:buNone/>
              <a:defRPr sz="1401">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22.04.2025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2710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Содержимое 2"/>
          <p:cNvSpPr>
            <a:spLocks noGrp="1"/>
          </p:cNvSpPr>
          <p:nvPr>
            <p:ph sz="half" idx="1"/>
          </p:nvPr>
        </p:nvSpPr>
        <p:spPr>
          <a:xfrm>
            <a:off x="457200" y="1600200"/>
            <a:ext cx="4038600" cy="4525963"/>
          </a:xfrm>
        </p:spPr>
        <p:txBody>
          <a:bodyPr/>
          <a:lstStyle>
            <a:lvl1pPr>
              <a:defRPr sz="2803"/>
            </a:lvl1pPr>
            <a:lvl2pPr>
              <a:defRPr sz="2365"/>
            </a:lvl2pPr>
            <a:lvl3pPr>
              <a:defRPr sz="2014"/>
            </a:lvl3pPr>
            <a:lvl4pPr>
              <a:defRPr sz="1752"/>
            </a:lvl4pPr>
            <a:lvl5pPr>
              <a:defRPr sz="1752"/>
            </a:lvl5pPr>
            <a:lvl6pPr>
              <a:defRPr sz="1752"/>
            </a:lvl6pPr>
            <a:lvl7pPr>
              <a:defRPr sz="1752"/>
            </a:lvl7pPr>
            <a:lvl8pPr>
              <a:defRPr sz="1752"/>
            </a:lvl8pPr>
            <a:lvl9pPr>
              <a:defRPr sz="1752"/>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3"/>
          <p:cNvSpPr>
            <a:spLocks noGrp="1"/>
          </p:cNvSpPr>
          <p:nvPr>
            <p:ph sz="half" idx="2"/>
          </p:nvPr>
        </p:nvSpPr>
        <p:spPr>
          <a:xfrm>
            <a:off x="4648200" y="1600200"/>
            <a:ext cx="4038600" cy="4525963"/>
          </a:xfrm>
        </p:spPr>
        <p:txBody>
          <a:bodyPr/>
          <a:lstStyle>
            <a:lvl1pPr>
              <a:defRPr sz="2803"/>
            </a:lvl1pPr>
            <a:lvl2pPr>
              <a:defRPr sz="2365"/>
            </a:lvl2pPr>
            <a:lvl3pPr>
              <a:defRPr sz="2014"/>
            </a:lvl3pPr>
            <a:lvl4pPr>
              <a:defRPr sz="1752"/>
            </a:lvl4pPr>
            <a:lvl5pPr>
              <a:defRPr sz="1752"/>
            </a:lvl5pPr>
            <a:lvl6pPr>
              <a:defRPr sz="1752"/>
            </a:lvl6pPr>
            <a:lvl7pPr>
              <a:defRPr sz="1752"/>
            </a:lvl7pPr>
            <a:lvl8pPr>
              <a:defRPr sz="1752"/>
            </a:lvl8pPr>
            <a:lvl9pPr>
              <a:defRPr sz="1752"/>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22.04.2025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68729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Текст 2"/>
          <p:cNvSpPr>
            <a:spLocks noGrp="1"/>
          </p:cNvSpPr>
          <p:nvPr>
            <p:ph type="body" idx="1"/>
          </p:nvPr>
        </p:nvSpPr>
        <p:spPr>
          <a:xfrm>
            <a:off x="457200" y="1535113"/>
            <a:ext cx="4040188" cy="639762"/>
          </a:xfrm>
        </p:spPr>
        <p:txBody>
          <a:bodyPr anchor="b"/>
          <a:lstStyle>
            <a:lvl1pPr marL="0" indent="0">
              <a:buNone/>
              <a:defRPr sz="2365" b="1"/>
            </a:lvl1pPr>
            <a:lvl2pPr marL="450468" indent="0">
              <a:buNone/>
              <a:defRPr sz="2014" b="1"/>
            </a:lvl2pPr>
            <a:lvl3pPr marL="900935" indent="0">
              <a:buNone/>
              <a:defRPr sz="1752" b="1"/>
            </a:lvl3pPr>
            <a:lvl4pPr marL="1351403" indent="0">
              <a:buNone/>
              <a:defRPr sz="1576" b="1"/>
            </a:lvl4pPr>
            <a:lvl5pPr marL="1801871" indent="0">
              <a:buNone/>
              <a:defRPr sz="1576" b="1"/>
            </a:lvl5pPr>
            <a:lvl6pPr marL="2252339" indent="0">
              <a:buNone/>
              <a:defRPr sz="1576" b="1"/>
            </a:lvl6pPr>
            <a:lvl7pPr marL="2702806" indent="0">
              <a:buNone/>
              <a:defRPr sz="1576" b="1"/>
            </a:lvl7pPr>
            <a:lvl8pPr marL="3153274" indent="0">
              <a:buNone/>
              <a:defRPr sz="1576" b="1"/>
            </a:lvl8pPr>
            <a:lvl9pPr marL="3603742" indent="0">
              <a:buNone/>
              <a:defRPr sz="1576" b="1"/>
            </a:lvl9pPr>
          </a:lstStyle>
          <a:p>
            <a:pPr lvl="0"/>
            <a:r>
              <a:rPr lang="ru-RU" dirty="0"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365"/>
            </a:lvl1pPr>
            <a:lvl2pPr>
              <a:defRPr sz="2014"/>
            </a:lvl2pPr>
            <a:lvl3pPr>
              <a:defRPr sz="1752"/>
            </a:lvl3pPr>
            <a:lvl4pPr>
              <a:defRPr sz="1576"/>
            </a:lvl4pPr>
            <a:lvl5pPr>
              <a:defRPr sz="1576"/>
            </a:lvl5pPr>
            <a:lvl6pPr>
              <a:defRPr sz="1576"/>
            </a:lvl6pPr>
            <a:lvl7pPr>
              <a:defRPr sz="1576"/>
            </a:lvl7pPr>
            <a:lvl8pPr>
              <a:defRPr sz="1576"/>
            </a:lvl8pPr>
            <a:lvl9pPr>
              <a:defRPr sz="1576"/>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365" b="1"/>
            </a:lvl1pPr>
            <a:lvl2pPr marL="450468" indent="0">
              <a:buNone/>
              <a:defRPr sz="2014" b="1"/>
            </a:lvl2pPr>
            <a:lvl3pPr marL="900935" indent="0">
              <a:buNone/>
              <a:defRPr sz="1752" b="1"/>
            </a:lvl3pPr>
            <a:lvl4pPr marL="1351403" indent="0">
              <a:buNone/>
              <a:defRPr sz="1576" b="1"/>
            </a:lvl4pPr>
            <a:lvl5pPr marL="1801871" indent="0">
              <a:buNone/>
              <a:defRPr sz="1576" b="1"/>
            </a:lvl5pPr>
            <a:lvl6pPr marL="2252339" indent="0">
              <a:buNone/>
              <a:defRPr sz="1576" b="1"/>
            </a:lvl6pPr>
            <a:lvl7pPr marL="2702806" indent="0">
              <a:buNone/>
              <a:defRPr sz="1576" b="1"/>
            </a:lvl7pPr>
            <a:lvl8pPr marL="3153274" indent="0">
              <a:buNone/>
              <a:defRPr sz="1576" b="1"/>
            </a:lvl8pPr>
            <a:lvl9pPr marL="3603742" indent="0">
              <a:buNone/>
              <a:defRPr sz="1576" b="1"/>
            </a:lvl9pPr>
          </a:lstStyle>
          <a:p>
            <a:pPr lvl="0"/>
            <a:r>
              <a:rPr lang="ru-RU" dirty="0"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365"/>
            </a:lvl1pPr>
            <a:lvl2pPr>
              <a:defRPr sz="2014"/>
            </a:lvl2pPr>
            <a:lvl3pPr>
              <a:defRPr sz="1752"/>
            </a:lvl3pPr>
            <a:lvl4pPr>
              <a:defRPr sz="1576"/>
            </a:lvl4pPr>
            <a:lvl5pPr>
              <a:defRPr sz="1576"/>
            </a:lvl5pPr>
            <a:lvl6pPr>
              <a:defRPr sz="1576"/>
            </a:lvl6pPr>
            <a:lvl7pPr>
              <a:defRPr sz="1576"/>
            </a:lvl7pPr>
            <a:lvl8pPr>
              <a:defRPr sz="1576"/>
            </a:lvl8pPr>
            <a:lvl9pPr>
              <a:defRPr sz="1576"/>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22.04.2025</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12368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22.04.2025</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82946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22.04.2025</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82357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14" b="1"/>
            </a:lvl1pPr>
          </a:lstStyle>
          <a:p>
            <a:r>
              <a:rPr lang="ru-RU" dirty="0" smtClean="0"/>
              <a:t>Образец заголовка</a:t>
            </a:r>
            <a:endParaRPr lang="ru-RU" dirty="0"/>
          </a:p>
        </p:txBody>
      </p:sp>
      <p:sp>
        <p:nvSpPr>
          <p:cNvPr id="3" name="Содержимое 2"/>
          <p:cNvSpPr>
            <a:spLocks noGrp="1"/>
          </p:cNvSpPr>
          <p:nvPr>
            <p:ph idx="1"/>
          </p:nvPr>
        </p:nvSpPr>
        <p:spPr>
          <a:xfrm>
            <a:off x="3575050" y="273050"/>
            <a:ext cx="5111750" cy="5853113"/>
          </a:xfrm>
        </p:spPr>
        <p:txBody>
          <a:bodyPr/>
          <a:lstStyle>
            <a:lvl1pPr>
              <a:defRPr sz="3153"/>
            </a:lvl1pPr>
            <a:lvl2pPr>
              <a:defRPr sz="2803"/>
            </a:lvl2pPr>
            <a:lvl3pPr>
              <a:defRPr sz="2365"/>
            </a:lvl3pPr>
            <a:lvl4pPr>
              <a:defRPr sz="2014"/>
            </a:lvl4pPr>
            <a:lvl5pPr>
              <a:defRPr sz="2014"/>
            </a:lvl5pPr>
            <a:lvl6pPr>
              <a:defRPr sz="2014"/>
            </a:lvl6pPr>
            <a:lvl7pPr>
              <a:defRPr sz="2014"/>
            </a:lvl7pPr>
            <a:lvl8pPr>
              <a:defRPr sz="2014"/>
            </a:lvl8pPr>
            <a:lvl9pPr>
              <a:defRPr sz="2014"/>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p:nvPr>
        </p:nvSpPr>
        <p:spPr>
          <a:xfrm>
            <a:off x="457201" y="1435100"/>
            <a:ext cx="3008313" cy="4691063"/>
          </a:xfrm>
        </p:spPr>
        <p:txBody>
          <a:bodyPr/>
          <a:lstStyle>
            <a:lvl1pPr marL="0" indent="0">
              <a:buNone/>
              <a:defRPr sz="1401"/>
            </a:lvl1pPr>
            <a:lvl2pPr marL="450468" indent="0">
              <a:buNone/>
              <a:defRPr sz="1226"/>
            </a:lvl2pPr>
            <a:lvl3pPr marL="900935" indent="0">
              <a:buNone/>
              <a:defRPr sz="963"/>
            </a:lvl3pPr>
            <a:lvl4pPr marL="1351403" indent="0">
              <a:buNone/>
              <a:defRPr sz="876"/>
            </a:lvl4pPr>
            <a:lvl5pPr marL="1801871" indent="0">
              <a:buNone/>
              <a:defRPr sz="876"/>
            </a:lvl5pPr>
            <a:lvl6pPr marL="2252339" indent="0">
              <a:buNone/>
              <a:defRPr sz="876"/>
            </a:lvl6pPr>
            <a:lvl7pPr marL="2702806" indent="0">
              <a:buNone/>
              <a:defRPr sz="876"/>
            </a:lvl7pPr>
            <a:lvl8pPr marL="3153274" indent="0">
              <a:buNone/>
              <a:defRPr sz="876"/>
            </a:lvl8pPr>
            <a:lvl9pPr marL="3603742" indent="0">
              <a:buNone/>
              <a:defRPr sz="876"/>
            </a:lvl9pPr>
          </a:lstStyle>
          <a:p>
            <a:pPr lvl="0"/>
            <a:r>
              <a:rPr lang="ru-RU" dirty="0" smtClean="0"/>
              <a:t>Образец текста</a:t>
            </a:r>
          </a:p>
        </p:txBody>
      </p:sp>
      <p:sp>
        <p:nvSpPr>
          <p:cNvPr id="5" name="Дата 4"/>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22.04.2025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2707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8" name="Группа 17"/>
          <p:cNvGrpSpPr>
            <a:grpSpLocks/>
          </p:cNvGrpSpPr>
          <p:nvPr/>
        </p:nvGrpSpPr>
        <p:grpSpPr bwMode="auto">
          <a:xfrm>
            <a:off x="0" y="0"/>
            <a:ext cx="9144000" cy="6858000"/>
            <a:chOff x="0" y="0"/>
            <a:chExt cx="9144000" cy="6877213"/>
          </a:xfrm>
        </p:grpSpPr>
        <p:grpSp>
          <p:nvGrpSpPr>
            <p:cNvPr id="10" name="Группа 13"/>
            <p:cNvGrpSpPr>
              <a:grpSpLocks/>
            </p:cNvGrpSpPr>
            <p:nvPr/>
          </p:nvGrpSpPr>
          <p:grpSpPr bwMode="auto">
            <a:xfrm>
              <a:off x="0" y="0"/>
              <a:ext cx="9144000" cy="6877213"/>
              <a:chOff x="0" y="0"/>
              <a:chExt cx="9144000" cy="7148244"/>
            </a:xfrm>
          </p:grpSpPr>
          <p:sp>
            <p:nvSpPr>
              <p:cNvPr id="14" name="Прямоугольник 13"/>
              <p:cNvSpPr/>
              <p:nvPr/>
            </p:nvSpPr>
            <p:spPr>
              <a:xfrm>
                <a:off x="0" y="0"/>
                <a:ext cx="9144000" cy="71294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ru-RU" dirty="0"/>
              </a:p>
            </p:txBody>
          </p:sp>
          <p:pic>
            <p:nvPicPr>
              <p:cNvPr id="15" name="Picture 5"/>
              <p:cNvPicPr>
                <a:picLocks noChangeAspect="1" noChangeArrowheads="1"/>
              </p:cNvPicPr>
              <p:nvPr/>
            </p:nvPicPr>
            <p:blipFill>
              <a:blip r:embed="rId2" cstate="print"/>
              <a:srcRect/>
              <a:stretch>
                <a:fillRect/>
              </a:stretch>
            </p:blipFill>
            <p:spPr bwMode="auto">
              <a:xfrm>
                <a:off x="0" y="6933930"/>
                <a:ext cx="9144000" cy="214314"/>
              </a:xfrm>
              <a:prstGeom prst="rect">
                <a:avLst/>
              </a:prstGeom>
              <a:noFill/>
              <a:ln w="9525">
                <a:noFill/>
                <a:miter lim="800000"/>
                <a:headEnd/>
                <a:tailEnd/>
              </a:ln>
            </p:spPr>
          </p:pic>
        </p:grpSp>
        <p:grpSp>
          <p:nvGrpSpPr>
            <p:cNvPr id="11" name="Группа 9"/>
            <p:cNvGrpSpPr>
              <a:grpSpLocks/>
            </p:cNvGrpSpPr>
            <p:nvPr/>
          </p:nvGrpSpPr>
          <p:grpSpPr bwMode="auto">
            <a:xfrm>
              <a:off x="72000" y="71418"/>
              <a:ext cx="500066" cy="578730"/>
              <a:chOff x="8001024" y="5624515"/>
              <a:chExt cx="1041478" cy="1233482"/>
            </a:xfrm>
          </p:grpSpPr>
          <p:sp>
            <p:nvSpPr>
              <p:cNvPr id="12" name="Прямоугольник 11"/>
              <p:cNvSpPr/>
              <p:nvPr/>
            </p:nvSpPr>
            <p:spPr>
              <a:xfrm>
                <a:off x="8072591" y="5716596"/>
                <a:ext cx="925752" cy="926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pic>
            <p:nvPicPr>
              <p:cNvPr id="13" name="Picture 4"/>
              <p:cNvPicPr>
                <a:picLocks noChangeAspect="1" noChangeArrowheads="1"/>
              </p:cNvPicPr>
              <p:nvPr/>
            </p:nvPicPr>
            <p:blipFill>
              <a:blip r:embed="rId3" cstate="print"/>
              <a:srcRect/>
              <a:stretch>
                <a:fillRect/>
              </a:stretch>
            </p:blipFill>
            <p:spPr bwMode="auto">
              <a:xfrm>
                <a:off x="8001024" y="5624515"/>
                <a:ext cx="1041478" cy="1233482"/>
              </a:xfrm>
              <a:prstGeom prst="rect">
                <a:avLst/>
              </a:prstGeom>
              <a:noFill/>
              <a:ln w="9525">
                <a:noFill/>
                <a:miter lim="800000"/>
                <a:headEnd/>
                <a:tailEnd/>
              </a:ln>
            </p:spPr>
          </p:pic>
        </p:grpSp>
      </p:grpSp>
      <p:sp>
        <p:nvSpPr>
          <p:cNvPr id="9" name="TextBox 5"/>
          <p:cNvSpPr txBox="1">
            <a:spLocks noChangeArrowheads="1"/>
          </p:cNvSpPr>
          <p:nvPr/>
        </p:nvSpPr>
        <p:spPr bwMode="auto">
          <a:xfrm>
            <a:off x="571472" y="0"/>
            <a:ext cx="2143140" cy="828675"/>
          </a:xfrm>
          <a:prstGeom prst="rect">
            <a:avLst/>
          </a:prstGeom>
          <a:noFill/>
          <a:ln w="9525">
            <a:noFill/>
            <a:miter lim="800000"/>
            <a:headEnd/>
            <a:tailEnd/>
          </a:ln>
        </p:spPr>
        <p:txBody>
          <a:bodyPr>
            <a:spAutoFit/>
          </a:bodyPr>
          <a:lstStyle/>
          <a:p>
            <a:r>
              <a:rPr lang="ru-RU" sz="1200" dirty="0">
                <a:solidFill>
                  <a:schemeClr val="bg1"/>
                </a:solidFill>
                <a:latin typeface="Roboto Regular"/>
              </a:rPr>
              <a:t>Администрация </a:t>
            </a:r>
          </a:p>
          <a:p>
            <a:r>
              <a:rPr lang="ru-RU" sz="1200" dirty="0">
                <a:solidFill>
                  <a:schemeClr val="bg1"/>
                </a:solidFill>
                <a:latin typeface="Roboto Regular"/>
              </a:rPr>
              <a:t>города </a:t>
            </a:r>
          </a:p>
          <a:p>
            <a:r>
              <a:rPr lang="ru-RU" sz="1200" dirty="0">
                <a:solidFill>
                  <a:schemeClr val="bg1"/>
                </a:solidFill>
                <a:latin typeface="Roboto Regular"/>
              </a:rPr>
              <a:t>Тобольска</a:t>
            </a:r>
          </a:p>
          <a:p>
            <a:endParaRPr lang="ru-RU" sz="1200" dirty="0">
              <a:solidFill>
                <a:schemeClr val="bg1"/>
              </a:solidFill>
              <a:latin typeface="Roboto Regular"/>
            </a:endParaRPr>
          </a:p>
        </p:txBody>
      </p:sp>
      <p:sp>
        <p:nvSpPr>
          <p:cNvPr id="2" name="Заголовок 1"/>
          <p:cNvSpPr>
            <a:spLocks noGrp="1"/>
          </p:cNvSpPr>
          <p:nvPr userDrawn="1">
            <p:ph type="title"/>
          </p:nvPr>
        </p:nvSpPr>
        <p:spPr>
          <a:xfrm>
            <a:off x="1857356" y="0"/>
            <a:ext cx="5429288" cy="648000"/>
          </a:xfrm>
        </p:spPr>
        <p:txBody>
          <a:bodyPr>
            <a:normAutofit/>
          </a:bodyPr>
          <a:lstStyle>
            <a:lvl1pPr>
              <a:defRPr sz="2000">
                <a:solidFill>
                  <a:schemeClr val="bg1"/>
                </a:solidFill>
              </a:defRPr>
            </a:lvl1pPr>
          </a:lstStyle>
          <a:p>
            <a:r>
              <a:rPr lang="ru-RU" dirty="0" smtClean="0"/>
              <a:t>Образец заголовка</a:t>
            </a:r>
            <a:endParaRPr lang="ru-RU" dirty="0"/>
          </a:p>
        </p:txBody>
      </p:sp>
      <p:sp>
        <p:nvSpPr>
          <p:cNvPr id="3" name="Содержимое 2"/>
          <p:cNvSpPr>
            <a:spLocks noGrp="1"/>
          </p:cNvSpPr>
          <p:nvPr userDrawn="1">
            <p:ph idx="1"/>
          </p:nvPr>
        </p:nvSpPr>
        <p:spPr>
          <a:xfrm>
            <a:off x="214282" y="857232"/>
            <a:ext cx="8715436" cy="571504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9" y="4800600"/>
            <a:ext cx="5486400" cy="566738"/>
          </a:xfrm>
        </p:spPr>
        <p:txBody>
          <a:bodyPr anchor="b"/>
          <a:lstStyle>
            <a:lvl1pPr algn="l">
              <a:defRPr sz="2014" b="1"/>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9" y="612775"/>
            <a:ext cx="5486400" cy="4114800"/>
          </a:xfrm>
        </p:spPr>
        <p:txBody>
          <a:bodyPr/>
          <a:lstStyle>
            <a:lvl1pPr marL="0" indent="0">
              <a:buNone/>
              <a:defRPr sz="3153"/>
            </a:lvl1pPr>
            <a:lvl2pPr marL="450468" indent="0">
              <a:buNone/>
              <a:defRPr sz="2803"/>
            </a:lvl2pPr>
            <a:lvl3pPr marL="900935" indent="0">
              <a:buNone/>
              <a:defRPr sz="2365"/>
            </a:lvl3pPr>
            <a:lvl4pPr marL="1351403" indent="0">
              <a:buNone/>
              <a:defRPr sz="2014"/>
            </a:lvl4pPr>
            <a:lvl5pPr marL="1801871" indent="0">
              <a:buNone/>
              <a:defRPr sz="2014"/>
            </a:lvl5pPr>
            <a:lvl6pPr marL="2252339" indent="0">
              <a:buNone/>
              <a:defRPr sz="2014"/>
            </a:lvl6pPr>
            <a:lvl7pPr marL="2702806" indent="0">
              <a:buNone/>
              <a:defRPr sz="2014"/>
            </a:lvl7pPr>
            <a:lvl8pPr marL="3153274" indent="0">
              <a:buNone/>
              <a:defRPr sz="2014"/>
            </a:lvl8pPr>
            <a:lvl9pPr marL="3603742" indent="0">
              <a:buNone/>
              <a:defRPr sz="2014"/>
            </a:lvl9pPr>
          </a:lstStyle>
          <a:p>
            <a:endParaRPr lang="ru-RU" dirty="0"/>
          </a:p>
        </p:txBody>
      </p:sp>
      <p:sp>
        <p:nvSpPr>
          <p:cNvPr id="4" name="Текст 3"/>
          <p:cNvSpPr>
            <a:spLocks noGrp="1"/>
          </p:cNvSpPr>
          <p:nvPr>
            <p:ph type="body" sz="half" idx="2"/>
          </p:nvPr>
        </p:nvSpPr>
        <p:spPr>
          <a:xfrm>
            <a:off x="1792289" y="5367338"/>
            <a:ext cx="5486400" cy="804862"/>
          </a:xfrm>
        </p:spPr>
        <p:txBody>
          <a:bodyPr/>
          <a:lstStyle>
            <a:lvl1pPr marL="0" indent="0">
              <a:buNone/>
              <a:defRPr sz="1401"/>
            </a:lvl1pPr>
            <a:lvl2pPr marL="450468" indent="0">
              <a:buNone/>
              <a:defRPr sz="1226"/>
            </a:lvl2pPr>
            <a:lvl3pPr marL="900935" indent="0">
              <a:buNone/>
              <a:defRPr sz="963"/>
            </a:lvl3pPr>
            <a:lvl4pPr marL="1351403" indent="0">
              <a:buNone/>
              <a:defRPr sz="876"/>
            </a:lvl4pPr>
            <a:lvl5pPr marL="1801871" indent="0">
              <a:buNone/>
              <a:defRPr sz="876"/>
            </a:lvl5pPr>
            <a:lvl6pPr marL="2252339" indent="0">
              <a:buNone/>
              <a:defRPr sz="876"/>
            </a:lvl6pPr>
            <a:lvl7pPr marL="2702806" indent="0">
              <a:buNone/>
              <a:defRPr sz="876"/>
            </a:lvl7pPr>
            <a:lvl8pPr marL="3153274" indent="0">
              <a:buNone/>
              <a:defRPr sz="876"/>
            </a:lvl8pPr>
            <a:lvl9pPr marL="3603742" indent="0">
              <a:buNone/>
              <a:defRPr sz="876"/>
            </a:lvl9pPr>
          </a:lstStyle>
          <a:p>
            <a:pPr lvl="0"/>
            <a:r>
              <a:rPr lang="ru-RU" dirty="0" smtClean="0"/>
              <a:t>Образец текста</a:t>
            </a:r>
          </a:p>
        </p:txBody>
      </p:sp>
      <p:sp>
        <p:nvSpPr>
          <p:cNvPr id="5" name="Дата 4"/>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22.04.2025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53927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22.04.2025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4777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lvl1pPr>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a:xfrm>
            <a:off x="457200" y="274639"/>
            <a:ext cx="6019800" cy="5851525"/>
          </a:xfrm>
        </p:spPr>
        <p:txBody>
          <a:bodyPr vert="eaVert"/>
          <a:lstStyle>
            <a:lvl1pPr>
              <a:defRPr/>
            </a:lvl1pPr>
            <a:lvl2pPr>
              <a:defRPr/>
            </a:lvl2pPr>
            <a:lvl3pPr>
              <a:defRPr/>
            </a:lvl3pPr>
            <a:lvl4pPr>
              <a:defRPr/>
            </a:lvl4pPr>
            <a:lvl5pPr>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22.04.2025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38638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Заголовок презентации 2">
    <p:spTree>
      <p:nvGrpSpPr>
        <p:cNvPr id="1" name=""/>
        <p:cNvGrpSpPr/>
        <p:nvPr/>
      </p:nvGrpSpPr>
      <p:grpSpPr>
        <a:xfrm>
          <a:off x="0" y="0"/>
          <a:ext cx="0" cy="0"/>
          <a:chOff x="0" y="0"/>
          <a:chExt cx="0" cy="0"/>
        </a:xfrm>
      </p:grpSpPr>
      <p:grpSp>
        <p:nvGrpSpPr>
          <p:cNvPr id="2" name="Группа 7"/>
          <p:cNvGrpSpPr/>
          <p:nvPr userDrawn="1"/>
        </p:nvGrpSpPr>
        <p:grpSpPr>
          <a:xfrm>
            <a:off x="0" y="11"/>
            <a:ext cx="9144000" cy="1355592"/>
            <a:chOff x="0" y="12"/>
            <a:chExt cx="10440988" cy="1553213"/>
          </a:xfrm>
        </p:grpSpPr>
        <p:sp>
          <p:nvSpPr>
            <p:cNvPr id="9" name="object 2"/>
            <p:cNvSpPr/>
            <p:nvPr/>
          </p:nvSpPr>
          <p:spPr>
            <a:xfrm>
              <a:off x="0" y="12"/>
              <a:ext cx="10440988" cy="1552693"/>
            </a:xfrm>
            <a:custGeom>
              <a:avLst/>
              <a:gdLst/>
              <a:ahLst/>
              <a:cxnLst/>
              <a:rect l="l" t="t" r="r" b="b"/>
              <a:pathLst>
                <a:path w="10692130" h="1590040">
                  <a:moveTo>
                    <a:pt x="0" y="1589989"/>
                  </a:moveTo>
                  <a:lnTo>
                    <a:pt x="10692003" y="1589989"/>
                  </a:lnTo>
                  <a:lnTo>
                    <a:pt x="10692003" y="0"/>
                  </a:lnTo>
                  <a:lnTo>
                    <a:pt x="0" y="0"/>
                  </a:lnTo>
                  <a:lnTo>
                    <a:pt x="0" y="1589989"/>
                  </a:lnTo>
                  <a:close/>
                </a:path>
              </a:pathLst>
            </a:custGeom>
            <a:solidFill>
              <a:srgbClr val="005AA9"/>
            </a:solidFill>
          </p:spPr>
          <p:txBody>
            <a:bodyPr wrap="square" lIns="0" tIns="0" rIns="0" bIns="0" rtlCol="0"/>
            <a:lstStyle/>
            <a:p>
              <a:pPr defTabSz="900935"/>
              <a:endParaRPr sz="1752">
                <a:solidFill>
                  <a:prstClr val="black"/>
                </a:solidFill>
              </a:endParaRPr>
            </a:p>
          </p:txBody>
        </p:sp>
        <p:sp>
          <p:nvSpPr>
            <p:cNvPr id="10" name="object 4"/>
            <p:cNvSpPr/>
            <p:nvPr/>
          </p:nvSpPr>
          <p:spPr>
            <a:xfrm>
              <a:off x="0" y="1192879"/>
              <a:ext cx="5216773" cy="360269"/>
            </a:xfrm>
            <a:custGeom>
              <a:avLst/>
              <a:gdLst/>
              <a:ahLst/>
              <a:cxnLst/>
              <a:rect l="l" t="t" r="r" b="b"/>
              <a:pathLst>
                <a:path w="5342255" h="368934">
                  <a:moveTo>
                    <a:pt x="0" y="368436"/>
                  </a:moveTo>
                  <a:lnTo>
                    <a:pt x="5341965" y="368436"/>
                  </a:lnTo>
                  <a:lnTo>
                    <a:pt x="5338359" y="353242"/>
                  </a:lnTo>
                  <a:lnTo>
                    <a:pt x="5320770" y="311656"/>
                  </a:lnTo>
                  <a:lnTo>
                    <a:pt x="5293385" y="276340"/>
                  </a:lnTo>
                  <a:lnTo>
                    <a:pt x="5256665" y="247650"/>
                  </a:lnTo>
                  <a:lnTo>
                    <a:pt x="5211071" y="225943"/>
                  </a:lnTo>
                  <a:lnTo>
                    <a:pt x="5157064" y="211577"/>
                  </a:lnTo>
                  <a:lnTo>
                    <a:pt x="5116613" y="206252"/>
                  </a:lnTo>
                  <a:lnTo>
                    <a:pt x="5072763" y="204454"/>
                  </a:lnTo>
                  <a:lnTo>
                    <a:pt x="240934" y="204454"/>
                  </a:lnTo>
                  <a:lnTo>
                    <a:pt x="226140" y="204132"/>
                  </a:lnTo>
                  <a:lnTo>
                    <a:pt x="184218" y="199313"/>
                  </a:lnTo>
                  <a:lnTo>
                    <a:pt x="146039" y="188737"/>
                  </a:lnTo>
                  <a:lnTo>
                    <a:pt x="101070" y="165734"/>
                  </a:lnTo>
                  <a:lnTo>
                    <a:pt x="63030" y="132623"/>
                  </a:lnTo>
                  <a:lnTo>
                    <a:pt x="34940" y="93765"/>
                  </a:lnTo>
                  <a:lnTo>
                    <a:pt x="14312" y="49980"/>
                  </a:lnTo>
                  <a:lnTo>
                    <a:pt x="3076" y="13537"/>
                  </a:lnTo>
                  <a:lnTo>
                    <a:pt x="0" y="0"/>
                  </a:lnTo>
                  <a:lnTo>
                    <a:pt x="0" y="368436"/>
                  </a:lnTo>
                </a:path>
              </a:pathLst>
            </a:custGeom>
            <a:solidFill>
              <a:srgbClr val="CB9539"/>
            </a:solidFill>
          </p:spPr>
          <p:txBody>
            <a:bodyPr wrap="square" lIns="0" tIns="0" rIns="0" bIns="0" rtlCol="0"/>
            <a:lstStyle/>
            <a:p>
              <a:pPr defTabSz="900935"/>
              <a:endParaRPr sz="1752">
                <a:solidFill>
                  <a:prstClr val="black"/>
                </a:solidFill>
              </a:endParaRPr>
            </a:p>
          </p:txBody>
        </p:sp>
        <p:sp>
          <p:nvSpPr>
            <p:cNvPr id="11" name="object 5"/>
            <p:cNvSpPr/>
            <p:nvPr/>
          </p:nvSpPr>
          <p:spPr>
            <a:xfrm>
              <a:off x="5214608" y="1112346"/>
              <a:ext cx="5225455" cy="440879"/>
            </a:xfrm>
            <a:custGeom>
              <a:avLst/>
              <a:gdLst/>
              <a:ahLst/>
              <a:cxnLst/>
              <a:rect l="l" t="t" r="r" b="b"/>
              <a:pathLst>
                <a:path w="5351145" h="451484">
                  <a:moveTo>
                    <a:pt x="5350858" y="0"/>
                  </a:moveTo>
                  <a:lnTo>
                    <a:pt x="5348173" y="42937"/>
                  </a:lnTo>
                  <a:lnTo>
                    <a:pt x="5341810" y="83207"/>
                  </a:lnTo>
                  <a:lnTo>
                    <a:pt x="5331790" y="120635"/>
                  </a:lnTo>
                  <a:lnTo>
                    <a:pt x="5312772" y="165822"/>
                  </a:lnTo>
                  <a:lnTo>
                    <a:pt x="5287330" y="205244"/>
                  </a:lnTo>
                  <a:lnTo>
                    <a:pt x="5260778" y="232907"/>
                  </a:lnTo>
                  <a:lnTo>
                    <a:pt x="5219254" y="260973"/>
                  </a:lnTo>
                  <a:lnTo>
                    <a:pt x="5183606" y="275370"/>
                  </a:lnTo>
                  <a:lnTo>
                    <a:pt x="5144172" y="284030"/>
                  </a:lnTo>
                  <a:lnTo>
                    <a:pt x="5101018" y="286924"/>
                  </a:lnTo>
                  <a:lnTo>
                    <a:pt x="269189" y="286924"/>
                  </a:lnTo>
                  <a:lnTo>
                    <a:pt x="246848" y="287375"/>
                  </a:lnTo>
                  <a:lnTo>
                    <a:pt x="204680" y="290950"/>
                  </a:lnTo>
                  <a:lnTo>
                    <a:pt x="165979" y="297998"/>
                  </a:lnTo>
                  <a:lnTo>
                    <a:pt x="114726" y="314851"/>
                  </a:lnTo>
                  <a:lnTo>
                    <a:pt x="72040" y="338924"/>
                  </a:lnTo>
                  <a:lnTo>
                    <a:pt x="38383" y="369863"/>
                  </a:lnTo>
                  <a:lnTo>
                    <a:pt x="14216" y="407309"/>
                  </a:lnTo>
                  <a:lnTo>
                    <a:pt x="0" y="450906"/>
                  </a:lnTo>
                  <a:lnTo>
                    <a:pt x="5350954" y="450906"/>
                  </a:lnTo>
                  <a:lnTo>
                    <a:pt x="5350858" y="0"/>
                  </a:lnTo>
                  <a:close/>
                </a:path>
              </a:pathLst>
            </a:custGeom>
            <a:solidFill>
              <a:srgbClr val="CB9539"/>
            </a:solidFill>
          </p:spPr>
          <p:txBody>
            <a:bodyPr wrap="square" lIns="0" tIns="0" rIns="0" bIns="0" rtlCol="0"/>
            <a:lstStyle/>
            <a:p>
              <a:pPr defTabSz="900935"/>
              <a:endParaRPr sz="1752">
                <a:solidFill>
                  <a:prstClr val="black"/>
                </a:solidFill>
              </a:endParaRPr>
            </a:p>
          </p:txBody>
        </p:sp>
        <p:sp>
          <p:nvSpPr>
            <p:cNvPr id="12" name="object 6"/>
            <p:cNvSpPr/>
            <p:nvPr/>
          </p:nvSpPr>
          <p:spPr>
            <a:xfrm>
              <a:off x="1400658" y="459561"/>
              <a:ext cx="513975" cy="571718"/>
            </a:xfrm>
            <a:prstGeom prst="rect">
              <a:avLst/>
            </a:prstGeom>
            <a:blipFill>
              <a:blip r:embed="rId2" cstate="print"/>
              <a:stretch>
                <a:fillRect/>
              </a:stretch>
            </a:blipFill>
          </p:spPr>
          <p:txBody>
            <a:bodyPr wrap="square" lIns="0" tIns="0" rIns="0" bIns="0" rtlCol="0"/>
            <a:lstStyle/>
            <a:p>
              <a:pPr defTabSz="900935"/>
              <a:endParaRPr sz="1752">
                <a:solidFill>
                  <a:prstClr val="black"/>
                </a:solidFill>
              </a:endParaRPr>
            </a:p>
          </p:txBody>
        </p:sp>
        <p:sp>
          <p:nvSpPr>
            <p:cNvPr id="13" name="object 7"/>
            <p:cNvSpPr/>
            <p:nvPr/>
          </p:nvSpPr>
          <p:spPr>
            <a:xfrm>
              <a:off x="2068577" y="557577"/>
              <a:ext cx="1490813" cy="338248"/>
            </a:xfrm>
            <a:prstGeom prst="rect">
              <a:avLst/>
            </a:prstGeom>
            <a:blipFill>
              <a:blip r:embed="rId3" cstate="print"/>
              <a:stretch>
                <a:fillRect/>
              </a:stretch>
            </a:blipFill>
          </p:spPr>
          <p:txBody>
            <a:bodyPr wrap="square" lIns="0" tIns="0" rIns="0" bIns="0" rtlCol="0"/>
            <a:lstStyle/>
            <a:p>
              <a:pPr defTabSz="900935"/>
              <a:endParaRPr sz="1752">
                <a:solidFill>
                  <a:prstClr val="black"/>
                </a:solidFill>
              </a:endParaRPr>
            </a:p>
          </p:txBody>
        </p:sp>
      </p:grpSp>
      <p:grpSp>
        <p:nvGrpSpPr>
          <p:cNvPr id="3" name="Группа 18"/>
          <p:cNvGrpSpPr/>
          <p:nvPr userDrawn="1"/>
        </p:nvGrpSpPr>
        <p:grpSpPr>
          <a:xfrm>
            <a:off x="6010971" y="4595286"/>
            <a:ext cx="2439992" cy="1552886"/>
            <a:chOff x="1837127" y="1141472"/>
            <a:chExt cx="2950291" cy="1712129"/>
          </a:xfrm>
        </p:grpSpPr>
        <p:sp>
          <p:nvSpPr>
            <p:cNvPr id="20" name="object 8"/>
            <p:cNvSpPr/>
            <p:nvPr/>
          </p:nvSpPr>
          <p:spPr>
            <a:xfrm>
              <a:off x="2788089" y="2300293"/>
              <a:ext cx="416559" cy="254635"/>
            </a:xfrm>
            <a:custGeom>
              <a:avLst/>
              <a:gdLst/>
              <a:ahLst/>
              <a:cxnLst/>
              <a:rect l="l" t="t" r="r" b="b"/>
              <a:pathLst>
                <a:path w="416560" h="254635">
                  <a:moveTo>
                    <a:pt x="415937" y="0"/>
                  </a:moveTo>
                  <a:lnTo>
                    <a:pt x="348189" y="2836"/>
                  </a:lnTo>
                  <a:lnTo>
                    <a:pt x="285691" y="11216"/>
                  </a:lnTo>
                  <a:lnTo>
                    <a:pt x="228653" y="24940"/>
                  </a:lnTo>
                  <a:lnTo>
                    <a:pt x="177286" y="43813"/>
                  </a:lnTo>
                  <a:lnTo>
                    <a:pt x="131802" y="67637"/>
                  </a:lnTo>
                  <a:lnTo>
                    <a:pt x="92411" y="96214"/>
                  </a:lnTo>
                  <a:lnTo>
                    <a:pt x="59324" y="129350"/>
                  </a:lnTo>
                  <a:lnTo>
                    <a:pt x="32752" y="166845"/>
                  </a:lnTo>
                  <a:lnTo>
                    <a:pt x="12907" y="208503"/>
                  </a:lnTo>
                  <a:lnTo>
                    <a:pt x="0" y="254127"/>
                  </a:lnTo>
                  <a:lnTo>
                    <a:pt x="416102" y="254127"/>
                  </a:lnTo>
                  <a:lnTo>
                    <a:pt x="415937" y="0"/>
                  </a:lnTo>
                  <a:close/>
                </a:path>
              </a:pathLst>
            </a:custGeom>
            <a:solidFill>
              <a:srgbClr val="B78D45"/>
            </a:solidFill>
          </p:spPr>
          <p:txBody>
            <a:bodyPr wrap="square" lIns="0" tIns="0" rIns="0" bIns="0" rtlCol="0"/>
            <a:lstStyle/>
            <a:p>
              <a:pPr defTabSz="900935"/>
              <a:endParaRPr sz="1752">
                <a:solidFill>
                  <a:prstClr val="black"/>
                </a:solidFill>
              </a:endParaRPr>
            </a:p>
          </p:txBody>
        </p:sp>
        <p:sp>
          <p:nvSpPr>
            <p:cNvPr id="21" name="object 9"/>
            <p:cNvSpPr/>
            <p:nvPr/>
          </p:nvSpPr>
          <p:spPr>
            <a:xfrm>
              <a:off x="2372022" y="2300293"/>
              <a:ext cx="416559" cy="254635"/>
            </a:xfrm>
            <a:custGeom>
              <a:avLst/>
              <a:gdLst/>
              <a:ahLst/>
              <a:cxnLst/>
              <a:rect l="l" t="t" r="r" b="b"/>
              <a:pathLst>
                <a:path w="416560" h="254635">
                  <a:moveTo>
                    <a:pt x="152" y="0"/>
                  </a:moveTo>
                  <a:lnTo>
                    <a:pt x="0" y="254127"/>
                  </a:lnTo>
                  <a:lnTo>
                    <a:pt x="416090" y="254127"/>
                  </a:lnTo>
                  <a:lnTo>
                    <a:pt x="403182" y="208503"/>
                  </a:lnTo>
                  <a:lnTo>
                    <a:pt x="383337" y="166845"/>
                  </a:lnTo>
                  <a:lnTo>
                    <a:pt x="356765" y="129350"/>
                  </a:lnTo>
                  <a:lnTo>
                    <a:pt x="323679" y="96214"/>
                  </a:lnTo>
                  <a:lnTo>
                    <a:pt x="284287" y="67637"/>
                  </a:lnTo>
                  <a:lnTo>
                    <a:pt x="238803" y="43813"/>
                  </a:lnTo>
                  <a:lnTo>
                    <a:pt x="187436" y="24940"/>
                  </a:lnTo>
                  <a:lnTo>
                    <a:pt x="130398" y="11216"/>
                  </a:lnTo>
                  <a:lnTo>
                    <a:pt x="67900" y="2836"/>
                  </a:lnTo>
                  <a:lnTo>
                    <a:pt x="152" y="0"/>
                  </a:lnTo>
                  <a:close/>
                </a:path>
              </a:pathLst>
            </a:custGeom>
            <a:solidFill>
              <a:srgbClr val="B78D45"/>
            </a:solidFill>
          </p:spPr>
          <p:txBody>
            <a:bodyPr wrap="square" lIns="0" tIns="0" rIns="0" bIns="0" rtlCol="0"/>
            <a:lstStyle/>
            <a:p>
              <a:pPr defTabSz="900935"/>
              <a:endParaRPr sz="1752">
                <a:solidFill>
                  <a:prstClr val="black"/>
                </a:solidFill>
              </a:endParaRPr>
            </a:p>
          </p:txBody>
        </p:sp>
        <p:sp>
          <p:nvSpPr>
            <p:cNvPr id="22" name="object 10"/>
            <p:cNvSpPr/>
            <p:nvPr/>
          </p:nvSpPr>
          <p:spPr>
            <a:xfrm>
              <a:off x="2601921" y="2026215"/>
              <a:ext cx="372745" cy="320040"/>
            </a:xfrm>
            <a:custGeom>
              <a:avLst/>
              <a:gdLst/>
              <a:ahLst/>
              <a:cxnLst/>
              <a:rect l="l" t="t" r="r" b="b"/>
              <a:pathLst>
                <a:path w="372744" h="320039">
                  <a:moveTo>
                    <a:pt x="186054" y="0"/>
                  </a:moveTo>
                  <a:lnTo>
                    <a:pt x="180255" y="46394"/>
                  </a:lnTo>
                  <a:lnTo>
                    <a:pt x="164955" y="82617"/>
                  </a:lnTo>
                  <a:lnTo>
                    <a:pt x="140672" y="112319"/>
                  </a:lnTo>
                  <a:lnTo>
                    <a:pt x="107904" y="135086"/>
                  </a:lnTo>
                  <a:lnTo>
                    <a:pt x="67149" y="150504"/>
                  </a:lnTo>
                  <a:lnTo>
                    <a:pt x="18904" y="158159"/>
                  </a:lnTo>
                  <a:lnTo>
                    <a:pt x="1244" y="158915"/>
                  </a:lnTo>
                  <a:lnTo>
                    <a:pt x="0" y="158915"/>
                  </a:lnTo>
                  <a:lnTo>
                    <a:pt x="609" y="158940"/>
                  </a:lnTo>
                  <a:lnTo>
                    <a:pt x="0" y="158978"/>
                  </a:lnTo>
                  <a:lnTo>
                    <a:pt x="1923" y="158991"/>
                  </a:lnTo>
                  <a:lnTo>
                    <a:pt x="19465" y="159785"/>
                  </a:lnTo>
                  <a:lnTo>
                    <a:pt x="67400" y="167567"/>
                  </a:lnTo>
                  <a:lnTo>
                    <a:pt x="107919" y="183125"/>
                  </a:lnTo>
                  <a:lnTo>
                    <a:pt x="140532" y="206047"/>
                  </a:lnTo>
                  <a:lnTo>
                    <a:pt x="164752" y="235921"/>
                  </a:lnTo>
                  <a:lnTo>
                    <a:pt x="180089" y="272333"/>
                  </a:lnTo>
                  <a:lnTo>
                    <a:pt x="186054" y="314871"/>
                  </a:lnTo>
                  <a:lnTo>
                    <a:pt x="186054" y="319951"/>
                  </a:lnTo>
                  <a:lnTo>
                    <a:pt x="186169" y="317398"/>
                  </a:lnTo>
                  <a:lnTo>
                    <a:pt x="186396" y="317398"/>
                  </a:lnTo>
                  <a:lnTo>
                    <a:pt x="187119" y="301101"/>
                  </a:lnTo>
                  <a:lnTo>
                    <a:pt x="189066" y="286986"/>
                  </a:lnTo>
                  <a:lnTo>
                    <a:pt x="201264" y="248684"/>
                  </a:lnTo>
                  <a:lnTo>
                    <a:pt x="222609" y="216764"/>
                  </a:lnTo>
                  <a:lnTo>
                    <a:pt x="252605" y="191641"/>
                  </a:lnTo>
                  <a:lnTo>
                    <a:pt x="290754" y="173729"/>
                  </a:lnTo>
                  <a:lnTo>
                    <a:pt x="336561" y="163441"/>
                  </a:lnTo>
                  <a:lnTo>
                    <a:pt x="371106" y="161023"/>
                  </a:lnTo>
                  <a:lnTo>
                    <a:pt x="372338" y="161023"/>
                  </a:lnTo>
                  <a:lnTo>
                    <a:pt x="371728" y="160997"/>
                  </a:lnTo>
                  <a:lnTo>
                    <a:pt x="372338" y="160959"/>
                  </a:lnTo>
                  <a:lnTo>
                    <a:pt x="370414" y="160947"/>
                  </a:lnTo>
                  <a:lnTo>
                    <a:pt x="352872" y="160154"/>
                  </a:lnTo>
                  <a:lnTo>
                    <a:pt x="304938" y="152377"/>
                  </a:lnTo>
                  <a:lnTo>
                    <a:pt x="264419" y="136821"/>
                  </a:lnTo>
                  <a:lnTo>
                    <a:pt x="231805" y="113900"/>
                  </a:lnTo>
                  <a:lnTo>
                    <a:pt x="207586" y="84025"/>
                  </a:lnTo>
                  <a:lnTo>
                    <a:pt x="192249" y="47610"/>
                  </a:lnTo>
                  <a:lnTo>
                    <a:pt x="186283" y="5067"/>
                  </a:lnTo>
                  <a:lnTo>
                    <a:pt x="186054" y="0"/>
                  </a:lnTo>
                  <a:close/>
                </a:path>
                <a:path w="372744" h="320039">
                  <a:moveTo>
                    <a:pt x="186396" y="317398"/>
                  </a:moveTo>
                  <a:lnTo>
                    <a:pt x="186169" y="317398"/>
                  </a:lnTo>
                  <a:lnTo>
                    <a:pt x="186283" y="319951"/>
                  </a:lnTo>
                  <a:lnTo>
                    <a:pt x="186396" y="317398"/>
                  </a:lnTo>
                  <a:close/>
                </a:path>
                <a:path w="372744" h="320039">
                  <a:moveTo>
                    <a:pt x="186283" y="0"/>
                  </a:moveTo>
                  <a:lnTo>
                    <a:pt x="186169" y="2540"/>
                  </a:lnTo>
                  <a:lnTo>
                    <a:pt x="186283" y="0"/>
                  </a:lnTo>
                  <a:close/>
                </a:path>
              </a:pathLst>
            </a:custGeom>
            <a:solidFill>
              <a:srgbClr val="B78D45"/>
            </a:solidFill>
          </p:spPr>
          <p:txBody>
            <a:bodyPr wrap="square" lIns="0" tIns="0" rIns="0" bIns="0" rtlCol="0"/>
            <a:lstStyle/>
            <a:p>
              <a:pPr defTabSz="900935"/>
              <a:endParaRPr sz="1752">
                <a:solidFill>
                  <a:prstClr val="black"/>
                </a:solidFill>
              </a:endParaRPr>
            </a:p>
          </p:txBody>
        </p:sp>
        <p:sp>
          <p:nvSpPr>
            <p:cNvPr id="23" name="object 11"/>
            <p:cNvSpPr/>
            <p:nvPr/>
          </p:nvSpPr>
          <p:spPr>
            <a:xfrm>
              <a:off x="3083154" y="1141472"/>
              <a:ext cx="339725" cy="546735"/>
            </a:xfrm>
            <a:custGeom>
              <a:avLst/>
              <a:gdLst/>
              <a:ahLst/>
              <a:cxnLst/>
              <a:rect l="l" t="t" r="r" b="b"/>
              <a:pathLst>
                <a:path w="339725" h="546735">
                  <a:moveTo>
                    <a:pt x="339598" y="0"/>
                  </a:moveTo>
                  <a:lnTo>
                    <a:pt x="278628" y="16955"/>
                  </a:lnTo>
                  <a:lnTo>
                    <a:pt x="222959" y="43026"/>
                  </a:lnTo>
                  <a:lnTo>
                    <a:pt x="172853" y="77934"/>
                  </a:lnTo>
                  <a:lnTo>
                    <a:pt x="128573" y="121402"/>
                  </a:lnTo>
                  <a:lnTo>
                    <a:pt x="90384" y="173153"/>
                  </a:lnTo>
                  <a:lnTo>
                    <a:pt x="58548" y="232910"/>
                  </a:lnTo>
                  <a:lnTo>
                    <a:pt x="33328" y="300396"/>
                  </a:lnTo>
                  <a:lnTo>
                    <a:pt x="14988" y="375333"/>
                  </a:lnTo>
                  <a:lnTo>
                    <a:pt x="8480" y="415510"/>
                  </a:lnTo>
                  <a:lnTo>
                    <a:pt x="3790" y="457446"/>
                  </a:lnTo>
                  <a:lnTo>
                    <a:pt x="953" y="501105"/>
                  </a:lnTo>
                  <a:lnTo>
                    <a:pt x="0" y="546455"/>
                  </a:lnTo>
                  <a:lnTo>
                    <a:pt x="339598" y="546658"/>
                  </a:lnTo>
                  <a:lnTo>
                    <a:pt x="339598" y="0"/>
                  </a:lnTo>
                  <a:close/>
                </a:path>
              </a:pathLst>
            </a:custGeom>
            <a:solidFill>
              <a:srgbClr val="B78D45"/>
            </a:solidFill>
          </p:spPr>
          <p:txBody>
            <a:bodyPr wrap="square" lIns="0" tIns="0" rIns="0" bIns="0" rtlCol="0"/>
            <a:lstStyle/>
            <a:p>
              <a:pPr defTabSz="900935"/>
              <a:endParaRPr sz="1752">
                <a:solidFill>
                  <a:prstClr val="black"/>
                </a:solidFill>
              </a:endParaRPr>
            </a:p>
          </p:txBody>
        </p:sp>
        <p:sp>
          <p:nvSpPr>
            <p:cNvPr id="24" name="object 12"/>
            <p:cNvSpPr/>
            <p:nvPr/>
          </p:nvSpPr>
          <p:spPr>
            <a:xfrm>
              <a:off x="3194761" y="2588171"/>
              <a:ext cx="0" cy="265430"/>
            </a:xfrm>
            <a:custGeom>
              <a:avLst/>
              <a:gdLst/>
              <a:ahLst/>
              <a:cxnLst/>
              <a:rect l="l" t="t" r="r" b="b"/>
              <a:pathLst>
                <a:path h="265430">
                  <a:moveTo>
                    <a:pt x="0" y="0"/>
                  </a:moveTo>
                  <a:lnTo>
                    <a:pt x="0" y="265087"/>
                  </a:lnTo>
                </a:path>
              </a:pathLst>
            </a:custGeom>
            <a:ln w="45288">
              <a:solidFill>
                <a:srgbClr val="B78D45"/>
              </a:solidFill>
            </a:ln>
          </p:spPr>
          <p:txBody>
            <a:bodyPr wrap="square" lIns="0" tIns="0" rIns="0" bIns="0" rtlCol="0"/>
            <a:lstStyle/>
            <a:p>
              <a:pPr defTabSz="900935"/>
              <a:endParaRPr sz="1752">
                <a:solidFill>
                  <a:prstClr val="black"/>
                </a:solidFill>
              </a:endParaRPr>
            </a:p>
          </p:txBody>
        </p:sp>
        <p:sp>
          <p:nvSpPr>
            <p:cNvPr id="25" name="object 13"/>
            <p:cNvSpPr/>
            <p:nvPr/>
          </p:nvSpPr>
          <p:spPr>
            <a:xfrm>
              <a:off x="3058509" y="2588171"/>
              <a:ext cx="0" cy="265430"/>
            </a:xfrm>
            <a:custGeom>
              <a:avLst/>
              <a:gdLst/>
              <a:ahLst/>
              <a:cxnLst/>
              <a:rect l="l" t="t" r="r" b="b"/>
              <a:pathLst>
                <a:path h="265430">
                  <a:moveTo>
                    <a:pt x="0" y="0"/>
                  </a:moveTo>
                  <a:lnTo>
                    <a:pt x="0" y="265087"/>
                  </a:lnTo>
                </a:path>
              </a:pathLst>
            </a:custGeom>
            <a:ln w="45275">
              <a:solidFill>
                <a:srgbClr val="B78D45"/>
              </a:solidFill>
            </a:ln>
          </p:spPr>
          <p:txBody>
            <a:bodyPr wrap="square" lIns="0" tIns="0" rIns="0" bIns="0" rtlCol="0"/>
            <a:lstStyle/>
            <a:p>
              <a:pPr defTabSz="900935"/>
              <a:endParaRPr sz="1752">
                <a:solidFill>
                  <a:prstClr val="black"/>
                </a:solidFill>
              </a:endParaRPr>
            </a:p>
          </p:txBody>
        </p:sp>
        <p:sp>
          <p:nvSpPr>
            <p:cNvPr id="26" name="object 14"/>
            <p:cNvSpPr/>
            <p:nvPr/>
          </p:nvSpPr>
          <p:spPr>
            <a:xfrm>
              <a:off x="2518162" y="2588171"/>
              <a:ext cx="0" cy="265430"/>
            </a:xfrm>
            <a:custGeom>
              <a:avLst/>
              <a:gdLst/>
              <a:ahLst/>
              <a:cxnLst/>
              <a:rect l="l" t="t" r="r" b="b"/>
              <a:pathLst>
                <a:path h="265430">
                  <a:moveTo>
                    <a:pt x="0" y="0"/>
                  </a:moveTo>
                  <a:lnTo>
                    <a:pt x="0" y="265087"/>
                  </a:lnTo>
                </a:path>
              </a:pathLst>
            </a:custGeom>
            <a:ln w="45275">
              <a:solidFill>
                <a:srgbClr val="B78D45"/>
              </a:solidFill>
            </a:ln>
          </p:spPr>
          <p:txBody>
            <a:bodyPr wrap="square" lIns="0" tIns="0" rIns="0" bIns="0" rtlCol="0"/>
            <a:lstStyle/>
            <a:p>
              <a:pPr defTabSz="900935"/>
              <a:endParaRPr sz="1752">
                <a:solidFill>
                  <a:prstClr val="black"/>
                </a:solidFill>
              </a:endParaRPr>
            </a:p>
          </p:txBody>
        </p:sp>
        <p:sp>
          <p:nvSpPr>
            <p:cNvPr id="27" name="object 15"/>
            <p:cNvSpPr/>
            <p:nvPr/>
          </p:nvSpPr>
          <p:spPr>
            <a:xfrm>
              <a:off x="2381910" y="2588171"/>
              <a:ext cx="0" cy="265430"/>
            </a:xfrm>
            <a:custGeom>
              <a:avLst/>
              <a:gdLst/>
              <a:ahLst/>
              <a:cxnLst/>
              <a:rect l="l" t="t" r="r" b="b"/>
              <a:pathLst>
                <a:path h="265430">
                  <a:moveTo>
                    <a:pt x="0" y="0"/>
                  </a:moveTo>
                  <a:lnTo>
                    <a:pt x="0" y="265087"/>
                  </a:lnTo>
                </a:path>
              </a:pathLst>
            </a:custGeom>
            <a:ln w="45288">
              <a:solidFill>
                <a:srgbClr val="B78D45"/>
              </a:solidFill>
            </a:ln>
          </p:spPr>
          <p:txBody>
            <a:bodyPr wrap="square" lIns="0" tIns="0" rIns="0" bIns="0" rtlCol="0"/>
            <a:lstStyle/>
            <a:p>
              <a:pPr defTabSz="900935"/>
              <a:endParaRPr sz="1752">
                <a:solidFill>
                  <a:prstClr val="black"/>
                </a:solidFill>
              </a:endParaRPr>
            </a:p>
          </p:txBody>
        </p:sp>
        <p:sp>
          <p:nvSpPr>
            <p:cNvPr id="28" name="object 16"/>
            <p:cNvSpPr/>
            <p:nvPr/>
          </p:nvSpPr>
          <p:spPr>
            <a:xfrm>
              <a:off x="3418994" y="2852531"/>
              <a:ext cx="5080" cy="635"/>
            </a:xfrm>
            <a:custGeom>
              <a:avLst/>
              <a:gdLst/>
              <a:ahLst/>
              <a:cxnLst/>
              <a:rect l="l" t="t" r="r" b="b"/>
              <a:pathLst>
                <a:path w="5079" h="635">
                  <a:moveTo>
                    <a:pt x="0" y="203"/>
                  </a:moveTo>
                  <a:lnTo>
                    <a:pt x="4559" y="203"/>
                  </a:lnTo>
                </a:path>
              </a:pathLst>
            </a:custGeom>
            <a:ln w="3175">
              <a:solidFill>
                <a:srgbClr val="B78D45"/>
              </a:solidFill>
            </a:ln>
          </p:spPr>
          <p:txBody>
            <a:bodyPr wrap="square" lIns="0" tIns="0" rIns="0" bIns="0" rtlCol="0"/>
            <a:lstStyle/>
            <a:p>
              <a:pPr defTabSz="900935"/>
              <a:endParaRPr sz="1752">
                <a:solidFill>
                  <a:prstClr val="black"/>
                </a:solidFill>
              </a:endParaRPr>
            </a:p>
          </p:txBody>
        </p:sp>
        <p:sp>
          <p:nvSpPr>
            <p:cNvPr id="29" name="object 17"/>
            <p:cNvSpPr/>
            <p:nvPr/>
          </p:nvSpPr>
          <p:spPr>
            <a:xfrm>
              <a:off x="3418993" y="1683809"/>
              <a:ext cx="1368425" cy="1169035"/>
            </a:xfrm>
            <a:custGeom>
              <a:avLst/>
              <a:gdLst/>
              <a:ahLst/>
              <a:cxnLst/>
              <a:rect l="l" t="t" r="r" b="b"/>
              <a:pathLst>
                <a:path w="1368425" h="1169035">
                  <a:moveTo>
                    <a:pt x="1368298" y="0"/>
                  </a:moveTo>
                  <a:lnTo>
                    <a:pt x="0" y="0"/>
                  </a:lnTo>
                  <a:lnTo>
                    <a:pt x="0" y="1168717"/>
                  </a:lnTo>
                  <a:lnTo>
                    <a:pt x="9169" y="1168717"/>
                  </a:lnTo>
                  <a:lnTo>
                    <a:pt x="132294" y="1163623"/>
                  </a:lnTo>
                  <a:lnTo>
                    <a:pt x="250302" y="1152534"/>
                  </a:lnTo>
                  <a:lnTo>
                    <a:pt x="363076" y="1135545"/>
                  </a:lnTo>
                  <a:lnTo>
                    <a:pt x="470502" y="1112753"/>
                  </a:lnTo>
                  <a:lnTo>
                    <a:pt x="572466" y="1084254"/>
                  </a:lnTo>
                  <a:lnTo>
                    <a:pt x="668852" y="1050142"/>
                  </a:lnTo>
                  <a:lnTo>
                    <a:pt x="759546" y="1010514"/>
                  </a:lnTo>
                  <a:lnTo>
                    <a:pt x="844433" y="965465"/>
                  </a:lnTo>
                  <a:lnTo>
                    <a:pt x="923398" y="915090"/>
                  </a:lnTo>
                  <a:lnTo>
                    <a:pt x="996326" y="859486"/>
                  </a:lnTo>
                  <a:lnTo>
                    <a:pt x="1063102" y="798748"/>
                  </a:lnTo>
                  <a:lnTo>
                    <a:pt x="1123611" y="732972"/>
                  </a:lnTo>
                  <a:lnTo>
                    <a:pt x="1177739" y="662254"/>
                  </a:lnTo>
                  <a:lnTo>
                    <a:pt x="1225371" y="586688"/>
                  </a:lnTo>
                  <a:lnTo>
                    <a:pt x="1266392" y="506372"/>
                  </a:lnTo>
                  <a:lnTo>
                    <a:pt x="1300687" y="421399"/>
                  </a:lnTo>
                  <a:lnTo>
                    <a:pt x="1328141" y="331867"/>
                  </a:lnTo>
                  <a:lnTo>
                    <a:pt x="1348640" y="237871"/>
                  </a:lnTo>
                  <a:lnTo>
                    <a:pt x="1362068" y="139506"/>
                  </a:lnTo>
                  <a:lnTo>
                    <a:pt x="1368310" y="36868"/>
                  </a:lnTo>
                  <a:lnTo>
                    <a:pt x="1368298" y="0"/>
                  </a:lnTo>
                  <a:close/>
                </a:path>
              </a:pathLst>
            </a:custGeom>
            <a:solidFill>
              <a:srgbClr val="B78D45"/>
            </a:solidFill>
          </p:spPr>
          <p:txBody>
            <a:bodyPr wrap="square" lIns="0" tIns="0" rIns="0" bIns="0" rtlCol="0"/>
            <a:lstStyle/>
            <a:p>
              <a:pPr defTabSz="900935"/>
              <a:endParaRPr sz="1752">
                <a:solidFill>
                  <a:prstClr val="black"/>
                </a:solidFill>
              </a:endParaRPr>
            </a:p>
          </p:txBody>
        </p:sp>
        <p:sp>
          <p:nvSpPr>
            <p:cNvPr id="30" name="object 18"/>
            <p:cNvSpPr/>
            <p:nvPr/>
          </p:nvSpPr>
          <p:spPr>
            <a:xfrm>
              <a:off x="3594023" y="1807210"/>
              <a:ext cx="111125" cy="285750"/>
            </a:xfrm>
            <a:custGeom>
              <a:avLst/>
              <a:gdLst/>
              <a:ahLst/>
              <a:cxnLst/>
              <a:rect l="l" t="t" r="r" b="b"/>
              <a:pathLst>
                <a:path w="111125" h="285750">
                  <a:moveTo>
                    <a:pt x="0" y="285356"/>
                  </a:moveTo>
                  <a:lnTo>
                    <a:pt x="111074" y="285356"/>
                  </a:lnTo>
                  <a:lnTo>
                    <a:pt x="111074" y="0"/>
                  </a:lnTo>
                  <a:lnTo>
                    <a:pt x="0" y="0"/>
                  </a:lnTo>
                  <a:lnTo>
                    <a:pt x="0" y="285356"/>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1" name="object 19"/>
            <p:cNvSpPr/>
            <p:nvPr/>
          </p:nvSpPr>
          <p:spPr>
            <a:xfrm>
              <a:off x="3954602" y="1807210"/>
              <a:ext cx="111125" cy="285750"/>
            </a:xfrm>
            <a:custGeom>
              <a:avLst/>
              <a:gdLst/>
              <a:ahLst/>
              <a:cxnLst/>
              <a:rect l="l" t="t" r="r" b="b"/>
              <a:pathLst>
                <a:path w="111125" h="285750">
                  <a:moveTo>
                    <a:pt x="0" y="285356"/>
                  </a:moveTo>
                  <a:lnTo>
                    <a:pt x="111074" y="285356"/>
                  </a:lnTo>
                  <a:lnTo>
                    <a:pt x="111074" y="0"/>
                  </a:lnTo>
                  <a:lnTo>
                    <a:pt x="0" y="0"/>
                  </a:lnTo>
                  <a:lnTo>
                    <a:pt x="0" y="285356"/>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2" name="object 20"/>
            <p:cNvSpPr/>
            <p:nvPr/>
          </p:nvSpPr>
          <p:spPr>
            <a:xfrm>
              <a:off x="3594023" y="2271115"/>
              <a:ext cx="111125" cy="285750"/>
            </a:xfrm>
            <a:custGeom>
              <a:avLst/>
              <a:gdLst/>
              <a:ahLst/>
              <a:cxnLst/>
              <a:rect l="l" t="t" r="r" b="b"/>
              <a:pathLst>
                <a:path w="111125" h="285750">
                  <a:moveTo>
                    <a:pt x="0" y="285356"/>
                  </a:moveTo>
                  <a:lnTo>
                    <a:pt x="111074" y="285356"/>
                  </a:lnTo>
                  <a:lnTo>
                    <a:pt x="111074" y="0"/>
                  </a:lnTo>
                  <a:lnTo>
                    <a:pt x="0" y="0"/>
                  </a:lnTo>
                  <a:lnTo>
                    <a:pt x="0" y="285356"/>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3" name="object 21"/>
            <p:cNvSpPr/>
            <p:nvPr/>
          </p:nvSpPr>
          <p:spPr>
            <a:xfrm>
              <a:off x="3954602" y="2271115"/>
              <a:ext cx="111125" cy="285750"/>
            </a:xfrm>
            <a:custGeom>
              <a:avLst/>
              <a:gdLst/>
              <a:ahLst/>
              <a:cxnLst/>
              <a:rect l="l" t="t" r="r" b="b"/>
              <a:pathLst>
                <a:path w="111125" h="285750">
                  <a:moveTo>
                    <a:pt x="0" y="285356"/>
                  </a:moveTo>
                  <a:lnTo>
                    <a:pt x="111074" y="285356"/>
                  </a:lnTo>
                  <a:lnTo>
                    <a:pt x="111074" y="0"/>
                  </a:lnTo>
                  <a:lnTo>
                    <a:pt x="0" y="0"/>
                  </a:lnTo>
                  <a:lnTo>
                    <a:pt x="0" y="285356"/>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4" name="object 22"/>
            <p:cNvSpPr/>
            <p:nvPr/>
          </p:nvSpPr>
          <p:spPr>
            <a:xfrm>
              <a:off x="4315193" y="1807210"/>
              <a:ext cx="111125" cy="285750"/>
            </a:xfrm>
            <a:custGeom>
              <a:avLst/>
              <a:gdLst/>
              <a:ahLst/>
              <a:cxnLst/>
              <a:rect l="l" t="t" r="r" b="b"/>
              <a:pathLst>
                <a:path w="111125" h="285750">
                  <a:moveTo>
                    <a:pt x="0" y="285356"/>
                  </a:moveTo>
                  <a:lnTo>
                    <a:pt x="111074" y="285356"/>
                  </a:lnTo>
                  <a:lnTo>
                    <a:pt x="111074" y="0"/>
                  </a:lnTo>
                  <a:lnTo>
                    <a:pt x="0" y="0"/>
                  </a:lnTo>
                  <a:lnTo>
                    <a:pt x="0" y="285356"/>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5" name="object 23"/>
            <p:cNvSpPr/>
            <p:nvPr/>
          </p:nvSpPr>
          <p:spPr>
            <a:xfrm>
              <a:off x="1906469" y="2495141"/>
              <a:ext cx="170815" cy="356870"/>
            </a:xfrm>
            <a:custGeom>
              <a:avLst/>
              <a:gdLst/>
              <a:ahLst/>
              <a:cxnLst/>
              <a:rect l="l" t="t" r="r" b="b"/>
              <a:pathLst>
                <a:path w="170814" h="356869">
                  <a:moveTo>
                    <a:pt x="169962" y="0"/>
                  </a:moveTo>
                  <a:lnTo>
                    <a:pt x="126177" y="13999"/>
                  </a:lnTo>
                  <a:lnTo>
                    <a:pt x="88228" y="37667"/>
                  </a:lnTo>
                  <a:lnTo>
                    <a:pt x="56530" y="70566"/>
                  </a:lnTo>
                  <a:lnTo>
                    <a:pt x="31497" y="112254"/>
                  </a:lnTo>
                  <a:lnTo>
                    <a:pt x="13541" y="162293"/>
                  </a:lnTo>
                  <a:lnTo>
                    <a:pt x="5707" y="200075"/>
                  </a:lnTo>
                  <a:lnTo>
                    <a:pt x="1326" y="241242"/>
                  </a:lnTo>
                  <a:lnTo>
                    <a:pt x="468" y="263055"/>
                  </a:lnTo>
                  <a:lnTo>
                    <a:pt x="151" y="266014"/>
                  </a:lnTo>
                  <a:lnTo>
                    <a:pt x="94" y="266979"/>
                  </a:lnTo>
                  <a:lnTo>
                    <a:pt x="0" y="269519"/>
                  </a:lnTo>
                  <a:lnTo>
                    <a:pt x="781" y="283734"/>
                  </a:lnTo>
                  <a:lnTo>
                    <a:pt x="16018" y="320876"/>
                  </a:lnTo>
                  <a:lnTo>
                    <a:pt x="47623" y="346721"/>
                  </a:lnTo>
                  <a:lnTo>
                    <a:pt x="91737" y="356291"/>
                  </a:lnTo>
                  <a:lnTo>
                    <a:pt x="106011" y="353988"/>
                  </a:lnTo>
                  <a:lnTo>
                    <a:pt x="142604" y="334438"/>
                  </a:lnTo>
                  <a:lnTo>
                    <a:pt x="165478" y="300253"/>
                  </a:lnTo>
                  <a:lnTo>
                    <a:pt x="170331" y="272084"/>
                  </a:lnTo>
                  <a:lnTo>
                    <a:pt x="170307" y="269036"/>
                  </a:lnTo>
                  <a:lnTo>
                    <a:pt x="170204" y="266979"/>
                  </a:lnTo>
                  <a:lnTo>
                    <a:pt x="169962" y="264477"/>
                  </a:lnTo>
                  <a:lnTo>
                    <a:pt x="169962" y="0"/>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6" name="object 24"/>
            <p:cNvSpPr/>
            <p:nvPr/>
          </p:nvSpPr>
          <p:spPr>
            <a:xfrm>
              <a:off x="1906816" y="2495143"/>
              <a:ext cx="170180" cy="273050"/>
            </a:xfrm>
            <a:custGeom>
              <a:avLst/>
              <a:gdLst/>
              <a:ahLst/>
              <a:cxnLst/>
              <a:rect l="l" t="t" r="r" b="b"/>
              <a:pathLst>
                <a:path w="170180" h="273050">
                  <a:moveTo>
                    <a:pt x="0" y="0"/>
                  </a:moveTo>
                  <a:lnTo>
                    <a:pt x="0" y="273050"/>
                  </a:lnTo>
                  <a:lnTo>
                    <a:pt x="169621" y="272948"/>
                  </a:lnTo>
                  <a:lnTo>
                    <a:pt x="167727" y="228489"/>
                  </a:lnTo>
                  <a:lnTo>
                    <a:pt x="162134" y="187475"/>
                  </a:lnTo>
                  <a:lnTo>
                    <a:pt x="152972" y="150044"/>
                  </a:lnTo>
                  <a:lnTo>
                    <a:pt x="132828" y="100920"/>
                  </a:lnTo>
                  <a:lnTo>
                    <a:pt x="105397" y="60637"/>
                  </a:lnTo>
                  <a:lnTo>
                    <a:pt x="71123" y="29664"/>
                  </a:lnTo>
                  <a:lnTo>
                    <a:pt x="30450" y="8468"/>
                  </a:lnTo>
                  <a:lnTo>
                    <a:pt x="0" y="0"/>
                  </a:lnTo>
                  <a:close/>
                </a:path>
              </a:pathLst>
            </a:custGeom>
            <a:solidFill>
              <a:srgbClr val="B78D45"/>
            </a:solidFill>
          </p:spPr>
          <p:txBody>
            <a:bodyPr wrap="square" lIns="0" tIns="0" rIns="0" bIns="0" rtlCol="0"/>
            <a:lstStyle/>
            <a:p>
              <a:pPr defTabSz="900935"/>
              <a:endParaRPr sz="1752">
                <a:solidFill>
                  <a:prstClr val="black"/>
                </a:solidFill>
              </a:endParaRPr>
            </a:p>
          </p:txBody>
        </p:sp>
        <p:sp>
          <p:nvSpPr>
            <p:cNvPr id="37" name="object 25"/>
            <p:cNvSpPr/>
            <p:nvPr/>
          </p:nvSpPr>
          <p:spPr>
            <a:xfrm>
              <a:off x="2300451" y="2554366"/>
              <a:ext cx="975360" cy="154940"/>
            </a:xfrm>
            <a:custGeom>
              <a:avLst/>
              <a:gdLst/>
              <a:ahLst/>
              <a:cxnLst/>
              <a:rect l="l" t="t" r="r" b="b"/>
              <a:pathLst>
                <a:path w="975360" h="154939">
                  <a:moveTo>
                    <a:pt x="905090" y="0"/>
                  </a:moveTo>
                  <a:lnTo>
                    <a:pt x="70205" y="0"/>
                  </a:lnTo>
                  <a:lnTo>
                    <a:pt x="0" y="154508"/>
                  </a:lnTo>
                  <a:lnTo>
                    <a:pt x="975296" y="154508"/>
                  </a:lnTo>
                  <a:lnTo>
                    <a:pt x="905090" y="0"/>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8" name="object 26"/>
            <p:cNvSpPr/>
            <p:nvPr/>
          </p:nvSpPr>
          <p:spPr>
            <a:xfrm>
              <a:off x="2199754" y="1274165"/>
              <a:ext cx="0" cy="1574165"/>
            </a:xfrm>
            <a:custGeom>
              <a:avLst/>
              <a:gdLst/>
              <a:ahLst/>
              <a:cxnLst/>
              <a:rect l="l" t="t" r="r" b="b"/>
              <a:pathLst>
                <a:path h="1574164">
                  <a:moveTo>
                    <a:pt x="0" y="0"/>
                  </a:moveTo>
                  <a:lnTo>
                    <a:pt x="0" y="1574012"/>
                  </a:lnTo>
                </a:path>
              </a:pathLst>
            </a:custGeom>
            <a:ln w="21793">
              <a:solidFill>
                <a:srgbClr val="0057A1"/>
              </a:solidFill>
            </a:ln>
          </p:spPr>
          <p:txBody>
            <a:bodyPr wrap="square" lIns="0" tIns="0" rIns="0" bIns="0" rtlCol="0"/>
            <a:lstStyle/>
            <a:p>
              <a:pPr defTabSz="900935"/>
              <a:endParaRPr sz="1752">
                <a:solidFill>
                  <a:prstClr val="black"/>
                </a:solidFill>
              </a:endParaRPr>
            </a:p>
          </p:txBody>
        </p:sp>
        <p:sp>
          <p:nvSpPr>
            <p:cNvPr id="39" name="object 27"/>
            <p:cNvSpPr/>
            <p:nvPr/>
          </p:nvSpPr>
          <p:spPr>
            <a:xfrm>
              <a:off x="1990067" y="1143396"/>
              <a:ext cx="419734" cy="567055"/>
            </a:xfrm>
            <a:custGeom>
              <a:avLst/>
              <a:gdLst/>
              <a:ahLst/>
              <a:cxnLst/>
              <a:rect l="l" t="t" r="r" b="b"/>
              <a:pathLst>
                <a:path w="419735" h="567055">
                  <a:moveTo>
                    <a:pt x="209816" y="562013"/>
                  </a:moveTo>
                  <a:lnTo>
                    <a:pt x="209689" y="562013"/>
                  </a:lnTo>
                  <a:lnTo>
                    <a:pt x="209816" y="566534"/>
                  </a:lnTo>
                  <a:lnTo>
                    <a:pt x="209816" y="562013"/>
                  </a:lnTo>
                  <a:close/>
                </a:path>
                <a:path w="419735" h="567055">
                  <a:moveTo>
                    <a:pt x="209562" y="0"/>
                  </a:moveTo>
                  <a:lnTo>
                    <a:pt x="206549" y="57275"/>
                  </a:lnTo>
                  <a:lnTo>
                    <a:pt x="199205" y="101464"/>
                  </a:lnTo>
                  <a:lnTo>
                    <a:pt x="187670" y="141262"/>
                  </a:lnTo>
                  <a:lnTo>
                    <a:pt x="172086" y="176482"/>
                  </a:lnTo>
                  <a:lnTo>
                    <a:pt x="141423" y="220330"/>
                  </a:lnTo>
                  <a:lnTo>
                    <a:pt x="102439" y="252846"/>
                  </a:lnTo>
                  <a:lnTo>
                    <a:pt x="55609" y="273407"/>
                  </a:lnTo>
                  <a:lnTo>
                    <a:pt x="1409" y="281393"/>
                  </a:lnTo>
                  <a:lnTo>
                    <a:pt x="0" y="281393"/>
                  </a:lnTo>
                  <a:lnTo>
                    <a:pt x="698" y="281444"/>
                  </a:lnTo>
                  <a:lnTo>
                    <a:pt x="0" y="281495"/>
                  </a:lnTo>
                  <a:lnTo>
                    <a:pt x="1396" y="281495"/>
                  </a:lnTo>
                  <a:lnTo>
                    <a:pt x="20255" y="282737"/>
                  </a:lnTo>
                  <a:lnTo>
                    <a:pt x="72056" y="295142"/>
                  </a:lnTo>
                  <a:lnTo>
                    <a:pt x="116328" y="320077"/>
                  </a:lnTo>
                  <a:lnTo>
                    <a:pt x="152595" y="356911"/>
                  </a:lnTo>
                  <a:lnTo>
                    <a:pt x="180381" y="405014"/>
                  </a:lnTo>
                  <a:lnTo>
                    <a:pt x="193958" y="443033"/>
                  </a:lnTo>
                  <a:lnTo>
                    <a:pt x="203414" y="485594"/>
                  </a:lnTo>
                  <a:lnTo>
                    <a:pt x="208608" y="532509"/>
                  </a:lnTo>
                  <a:lnTo>
                    <a:pt x="209562" y="557542"/>
                  </a:lnTo>
                  <a:lnTo>
                    <a:pt x="209562" y="564984"/>
                  </a:lnTo>
                  <a:lnTo>
                    <a:pt x="209689" y="562013"/>
                  </a:lnTo>
                  <a:lnTo>
                    <a:pt x="209816" y="562013"/>
                  </a:lnTo>
                  <a:lnTo>
                    <a:pt x="209821" y="557542"/>
                  </a:lnTo>
                  <a:lnTo>
                    <a:pt x="210772" y="532943"/>
                  </a:lnTo>
                  <a:lnTo>
                    <a:pt x="215968" y="486626"/>
                  </a:lnTo>
                  <a:lnTo>
                    <a:pt x="225426" y="444608"/>
                  </a:lnTo>
                  <a:lnTo>
                    <a:pt x="239003" y="407074"/>
                  </a:lnTo>
                  <a:lnTo>
                    <a:pt x="266788" y="359584"/>
                  </a:lnTo>
                  <a:lnTo>
                    <a:pt x="303053" y="323219"/>
                  </a:lnTo>
                  <a:lnTo>
                    <a:pt x="347323" y="298602"/>
                  </a:lnTo>
                  <a:lnTo>
                    <a:pt x="399124" y="286354"/>
                  </a:lnTo>
                  <a:lnTo>
                    <a:pt x="417982" y="285127"/>
                  </a:lnTo>
                  <a:lnTo>
                    <a:pt x="419379" y="285127"/>
                  </a:lnTo>
                  <a:lnTo>
                    <a:pt x="418680" y="285076"/>
                  </a:lnTo>
                  <a:lnTo>
                    <a:pt x="419379" y="285026"/>
                  </a:lnTo>
                  <a:lnTo>
                    <a:pt x="417995" y="285026"/>
                  </a:lnTo>
                  <a:lnTo>
                    <a:pt x="399136" y="283784"/>
                  </a:lnTo>
                  <a:lnTo>
                    <a:pt x="347335" y="271379"/>
                  </a:lnTo>
                  <a:lnTo>
                    <a:pt x="303062" y="246444"/>
                  </a:lnTo>
                  <a:lnTo>
                    <a:pt x="266795" y="209610"/>
                  </a:lnTo>
                  <a:lnTo>
                    <a:pt x="239007" y="161506"/>
                  </a:lnTo>
                  <a:lnTo>
                    <a:pt x="225428" y="123488"/>
                  </a:lnTo>
                  <a:lnTo>
                    <a:pt x="215969" y="80927"/>
                  </a:lnTo>
                  <a:lnTo>
                    <a:pt x="210772" y="34011"/>
                  </a:lnTo>
                  <a:lnTo>
                    <a:pt x="209816" y="8978"/>
                  </a:lnTo>
                  <a:lnTo>
                    <a:pt x="209816" y="4508"/>
                  </a:lnTo>
                  <a:lnTo>
                    <a:pt x="209689" y="4508"/>
                  </a:lnTo>
                  <a:lnTo>
                    <a:pt x="209562" y="0"/>
                  </a:lnTo>
                  <a:close/>
                </a:path>
                <a:path w="419735" h="567055">
                  <a:moveTo>
                    <a:pt x="209816" y="1536"/>
                  </a:moveTo>
                  <a:lnTo>
                    <a:pt x="209689" y="4508"/>
                  </a:lnTo>
                  <a:lnTo>
                    <a:pt x="209816" y="4508"/>
                  </a:lnTo>
                  <a:lnTo>
                    <a:pt x="209816" y="1536"/>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40" name="object 28"/>
            <p:cNvSpPr/>
            <p:nvPr/>
          </p:nvSpPr>
          <p:spPr>
            <a:xfrm>
              <a:off x="1948074" y="1256999"/>
              <a:ext cx="503555" cy="676910"/>
            </a:xfrm>
            <a:custGeom>
              <a:avLst/>
              <a:gdLst/>
              <a:ahLst/>
              <a:cxnLst/>
              <a:rect l="l" t="t" r="r" b="b"/>
              <a:pathLst>
                <a:path w="503555" h="676910">
                  <a:moveTo>
                    <a:pt x="251536" y="0"/>
                  </a:moveTo>
                  <a:lnTo>
                    <a:pt x="250388" y="38452"/>
                  </a:lnTo>
                  <a:lnTo>
                    <a:pt x="244151" y="94047"/>
                  </a:lnTo>
                  <a:lnTo>
                    <a:pt x="232799" y="144482"/>
                  </a:lnTo>
                  <a:lnTo>
                    <a:pt x="216502" y="189534"/>
                  </a:lnTo>
                  <a:lnTo>
                    <a:pt x="195427" y="228983"/>
                  </a:lnTo>
                  <a:lnTo>
                    <a:pt x="169744" y="262607"/>
                  </a:lnTo>
                  <a:lnTo>
                    <a:pt x="139622" y="290186"/>
                  </a:lnTo>
                  <a:lnTo>
                    <a:pt x="105230" y="311499"/>
                  </a:lnTo>
                  <a:lnTo>
                    <a:pt x="66736" y="326324"/>
                  </a:lnTo>
                  <a:lnTo>
                    <a:pt x="24311" y="334441"/>
                  </a:lnTo>
                  <a:lnTo>
                    <a:pt x="1676" y="335915"/>
                  </a:lnTo>
                  <a:lnTo>
                    <a:pt x="0" y="335915"/>
                  </a:lnTo>
                  <a:lnTo>
                    <a:pt x="825" y="335965"/>
                  </a:lnTo>
                  <a:lnTo>
                    <a:pt x="0" y="336029"/>
                  </a:lnTo>
                  <a:lnTo>
                    <a:pt x="1651" y="336029"/>
                  </a:lnTo>
                  <a:lnTo>
                    <a:pt x="24287" y="337518"/>
                  </a:lnTo>
                  <a:lnTo>
                    <a:pt x="66717" y="345733"/>
                  </a:lnTo>
                  <a:lnTo>
                    <a:pt x="105214" y="360746"/>
                  </a:lnTo>
                  <a:lnTo>
                    <a:pt x="139609" y="382331"/>
                  </a:lnTo>
                  <a:lnTo>
                    <a:pt x="169735" y="410265"/>
                  </a:lnTo>
                  <a:lnTo>
                    <a:pt x="195420" y="444324"/>
                  </a:lnTo>
                  <a:lnTo>
                    <a:pt x="216498" y="484283"/>
                  </a:lnTo>
                  <a:lnTo>
                    <a:pt x="232797" y="529919"/>
                  </a:lnTo>
                  <a:lnTo>
                    <a:pt x="244150" y="581007"/>
                  </a:lnTo>
                  <a:lnTo>
                    <a:pt x="250388" y="637323"/>
                  </a:lnTo>
                  <a:lnTo>
                    <a:pt x="251536" y="667372"/>
                  </a:lnTo>
                  <a:lnTo>
                    <a:pt x="251536" y="676300"/>
                  </a:lnTo>
                  <a:lnTo>
                    <a:pt x="251675" y="674573"/>
                  </a:lnTo>
                  <a:lnTo>
                    <a:pt x="251688" y="672731"/>
                  </a:lnTo>
                  <a:lnTo>
                    <a:pt x="251834" y="672731"/>
                  </a:lnTo>
                  <a:lnTo>
                    <a:pt x="251833" y="667372"/>
                  </a:lnTo>
                  <a:lnTo>
                    <a:pt x="255447" y="609406"/>
                  </a:lnTo>
                  <a:lnTo>
                    <a:pt x="264264" y="556363"/>
                  </a:lnTo>
                  <a:lnTo>
                    <a:pt x="278111" y="508593"/>
                  </a:lnTo>
                  <a:lnTo>
                    <a:pt x="296818" y="466315"/>
                  </a:lnTo>
                  <a:lnTo>
                    <a:pt x="320217" y="429752"/>
                  </a:lnTo>
                  <a:lnTo>
                    <a:pt x="348140" y="399123"/>
                  </a:lnTo>
                  <a:lnTo>
                    <a:pt x="380417" y="374651"/>
                  </a:lnTo>
                  <a:lnTo>
                    <a:pt x="416879" y="356557"/>
                  </a:lnTo>
                  <a:lnTo>
                    <a:pt x="457359" y="345061"/>
                  </a:lnTo>
                  <a:lnTo>
                    <a:pt x="501688" y="340385"/>
                  </a:lnTo>
                  <a:lnTo>
                    <a:pt x="503377" y="340385"/>
                  </a:lnTo>
                  <a:lnTo>
                    <a:pt x="502539" y="340321"/>
                  </a:lnTo>
                  <a:lnTo>
                    <a:pt x="503377" y="340271"/>
                  </a:lnTo>
                  <a:lnTo>
                    <a:pt x="501713" y="340271"/>
                  </a:lnTo>
                  <a:lnTo>
                    <a:pt x="479076" y="338780"/>
                  </a:lnTo>
                  <a:lnTo>
                    <a:pt x="436647" y="330561"/>
                  </a:lnTo>
                  <a:lnTo>
                    <a:pt x="398150" y="315546"/>
                  </a:lnTo>
                  <a:lnTo>
                    <a:pt x="363754" y="293959"/>
                  </a:lnTo>
                  <a:lnTo>
                    <a:pt x="333629" y="266024"/>
                  </a:lnTo>
                  <a:lnTo>
                    <a:pt x="307943" y="231966"/>
                  </a:lnTo>
                  <a:lnTo>
                    <a:pt x="286866" y="192007"/>
                  </a:lnTo>
                  <a:lnTo>
                    <a:pt x="270566" y="146373"/>
                  </a:lnTo>
                  <a:lnTo>
                    <a:pt x="259213" y="95287"/>
                  </a:lnTo>
                  <a:lnTo>
                    <a:pt x="252975" y="38974"/>
                  </a:lnTo>
                  <a:lnTo>
                    <a:pt x="251828" y="8928"/>
                  </a:lnTo>
                  <a:lnTo>
                    <a:pt x="251834" y="3556"/>
                  </a:lnTo>
                  <a:lnTo>
                    <a:pt x="251688" y="3556"/>
                  </a:lnTo>
                  <a:lnTo>
                    <a:pt x="251675" y="1714"/>
                  </a:lnTo>
                  <a:lnTo>
                    <a:pt x="251536" y="0"/>
                  </a:lnTo>
                  <a:close/>
                </a:path>
                <a:path w="503555" h="676910">
                  <a:moveTo>
                    <a:pt x="251834" y="672731"/>
                  </a:moveTo>
                  <a:lnTo>
                    <a:pt x="251688" y="672731"/>
                  </a:lnTo>
                  <a:lnTo>
                    <a:pt x="251701" y="674573"/>
                  </a:lnTo>
                  <a:lnTo>
                    <a:pt x="251838" y="676272"/>
                  </a:lnTo>
                  <a:lnTo>
                    <a:pt x="251834" y="672731"/>
                  </a:lnTo>
                  <a:close/>
                </a:path>
                <a:path w="503555" h="676910">
                  <a:moveTo>
                    <a:pt x="251838" y="27"/>
                  </a:moveTo>
                  <a:lnTo>
                    <a:pt x="251701" y="1714"/>
                  </a:lnTo>
                  <a:lnTo>
                    <a:pt x="251688" y="3556"/>
                  </a:lnTo>
                  <a:lnTo>
                    <a:pt x="251834" y="3556"/>
                  </a:lnTo>
                  <a:lnTo>
                    <a:pt x="251838" y="27"/>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41" name="object 29"/>
            <p:cNvSpPr/>
            <p:nvPr/>
          </p:nvSpPr>
          <p:spPr>
            <a:xfrm>
              <a:off x="1902011" y="1370234"/>
              <a:ext cx="595630" cy="800100"/>
            </a:xfrm>
            <a:custGeom>
              <a:avLst/>
              <a:gdLst/>
              <a:ahLst/>
              <a:cxnLst/>
              <a:rect l="l" t="t" r="r" b="b"/>
              <a:pathLst>
                <a:path w="595630" h="800100">
                  <a:moveTo>
                    <a:pt x="297929" y="795858"/>
                  </a:moveTo>
                  <a:lnTo>
                    <a:pt x="297751" y="795858"/>
                  </a:lnTo>
                  <a:lnTo>
                    <a:pt x="297764" y="798029"/>
                  </a:lnTo>
                  <a:lnTo>
                    <a:pt x="297929" y="800074"/>
                  </a:lnTo>
                  <a:lnTo>
                    <a:pt x="297929" y="795858"/>
                  </a:lnTo>
                  <a:close/>
                </a:path>
                <a:path w="595630" h="800100">
                  <a:moveTo>
                    <a:pt x="297563" y="27"/>
                  </a:moveTo>
                  <a:lnTo>
                    <a:pt x="296216" y="45506"/>
                  </a:lnTo>
                  <a:lnTo>
                    <a:pt x="288837" y="111275"/>
                  </a:lnTo>
                  <a:lnTo>
                    <a:pt x="275408" y="170938"/>
                  </a:lnTo>
                  <a:lnTo>
                    <a:pt x="256127" y="224234"/>
                  </a:lnTo>
                  <a:lnTo>
                    <a:pt x="231194" y="270902"/>
                  </a:lnTo>
                  <a:lnTo>
                    <a:pt x="200810" y="310679"/>
                  </a:lnTo>
                  <a:lnTo>
                    <a:pt x="165174" y="343304"/>
                  </a:lnTo>
                  <a:lnTo>
                    <a:pt x="124487" y="368515"/>
                  </a:lnTo>
                  <a:lnTo>
                    <a:pt x="78948" y="386052"/>
                  </a:lnTo>
                  <a:lnTo>
                    <a:pt x="28758" y="395653"/>
                  </a:lnTo>
                  <a:lnTo>
                    <a:pt x="1981" y="397395"/>
                  </a:lnTo>
                  <a:lnTo>
                    <a:pt x="0" y="397395"/>
                  </a:lnTo>
                  <a:lnTo>
                    <a:pt x="990" y="397459"/>
                  </a:lnTo>
                  <a:lnTo>
                    <a:pt x="0" y="397535"/>
                  </a:lnTo>
                  <a:lnTo>
                    <a:pt x="1955" y="397535"/>
                  </a:lnTo>
                  <a:lnTo>
                    <a:pt x="28736" y="399297"/>
                  </a:lnTo>
                  <a:lnTo>
                    <a:pt x="78933" y="409016"/>
                  </a:lnTo>
                  <a:lnTo>
                    <a:pt x="124477" y="426777"/>
                  </a:lnTo>
                  <a:lnTo>
                    <a:pt x="165167" y="452312"/>
                  </a:lnTo>
                  <a:lnTo>
                    <a:pt x="200806" y="485358"/>
                  </a:lnTo>
                  <a:lnTo>
                    <a:pt x="231192" y="525650"/>
                  </a:lnTo>
                  <a:lnTo>
                    <a:pt x="256126" y="572921"/>
                  </a:lnTo>
                  <a:lnTo>
                    <a:pt x="275407" y="626906"/>
                  </a:lnTo>
                  <a:lnTo>
                    <a:pt x="288837" y="687342"/>
                  </a:lnTo>
                  <a:lnTo>
                    <a:pt x="296216" y="753962"/>
                  </a:lnTo>
                  <a:lnTo>
                    <a:pt x="297573" y="789508"/>
                  </a:lnTo>
                  <a:lnTo>
                    <a:pt x="297563" y="800049"/>
                  </a:lnTo>
                  <a:lnTo>
                    <a:pt x="297738" y="798029"/>
                  </a:lnTo>
                  <a:lnTo>
                    <a:pt x="297751" y="795858"/>
                  </a:lnTo>
                  <a:lnTo>
                    <a:pt x="297929" y="795858"/>
                  </a:lnTo>
                  <a:lnTo>
                    <a:pt x="297935" y="789508"/>
                  </a:lnTo>
                  <a:lnTo>
                    <a:pt x="302206" y="720939"/>
                  </a:lnTo>
                  <a:lnTo>
                    <a:pt x="312634" y="658192"/>
                  </a:lnTo>
                  <a:lnTo>
                    <a:pt x="329013" y="601681"/>
                  </a:lnTo>
                  <a:lnTo>
                    <a:pt x="351143" y="551667"/>
                  </a:lnTo>
                  <a:lnTo>
                    <a:pt x="378825" y="508412"/>
                  </a:lnTo>
                  <a:lnTo>
                    <a:pt x="411858" y="472179"/>
                  </a:lnTo>
                  <a:lnTo>
                    <a:pt x="450042" y="443228"/>
                  </a:lnTo>
                  <a:lnTo>
                    <a:pt x="493179" y="421822"/>
                  </a:lnTo>
                  <a:lnTo>
                    <a:pt x="541068" y="408222"/>
                  </a:lnTo>
                  <a:lnTo>
                    <a:pt x="593509" y="402691"/>
                  </a:lnTo>
                  <a:lnTo>
                    <a:pt x="595502" y="402691"/>
                  </a:lnTo>
                  <a:lnTo>
                    <a:pt x="594512" y="402615"/>
                  </a:lnTo>
                  <a:lnTo>
                    <a:pt x="595502" y="402551"/>
                  </a:lnTo>
                  <a:lnTo>
                    <a:pt x="593534" y="402551"/>
                  </a:lnTo>
                  <a:lnTo>
                    <a:pt x="566755" y="400788"/>
                  </a:lnTo>
                  <a:lnTo>
                    <a:pt x="516561" y="391065"/>
                  </a:lnTo>
                  <a:lnTo>
                    <a:pt x="471020" y="373302"/>
                  </a:lnTo>
                  <a:lnTo>
                    <a:pt x="430331" y="347765"/>
                  </a:lnTo>
                  <a:lnTo>
                    <a:pt x="394694" y="314717"/>
                  </a:lnTo>
                  <a:lnTo>
                    <a:pt x="364309" y="274425"/>
                  </a:lnTo>
                  <a:lnTo>
                    <a:pt x="339376" y="227154"/>
                  </a:lnTo>
                  <a:lnTo>
                    <a:pt x="320094" y="173167"/>
                  </a:lnTo>
                  <a:lnTo>
                    <a:pt x="306665" y="112732"/>
                  </a:lnTo>
                  <a:lnTo>
                    <a:pt x="299286" y="46112"/>
                  </a:lnTo>
                  <a:lnTo>
                    <a:pt x="297929" y="10566"/>
                  </a:lnTo>
                  <a:lnTo>
                    <a:pt x="297929" y="4216"/>
                  </a:lnTo>
                  <a:lnTo>
                    <a:pt x="297751" y="4216"/>
                  </a:lnTo>
                  <a:lnTo>
                    <a:pt x="297726" y="2044"/>
                  </a:lnTo>
                  <a:lnTo>
                    <a:pt x="297563" y="27"/>
                  </a:lnTo>
                  <a:close/>
                </a:path>
                <a:path w="595630" h="800100">
                  <a:moveTo>
                    <a:pt x="297929" y="0"/>
                  </a:moveTo>
                  <a:lnTo>
                    <a:pt x="297764" y="2044"/>
                  </a:lnTo>
                  <a:lnTo>
                    <a:pt x="297751" y="4216"/>
                  </a:lnTo>
                  <a:lnTo>
                    <a:pt x="297929" y="4216"/>
                  </a:lnTo>
                  <a:lnTo>
                    <a:pt x="297929" y="0"/>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42" name="object 30"/>
            <p:cNvSpPr/>
            <p:nvPr/>
          </p:nvSpPr>
          <p:spPr>
            <a:xfrm>
              <a:off x="1837127" y="1455320"/>
              <a:ext cx="725805" cy="974725"/>
            </a:xfrm>
            <a:custGeom>
              <a:avLst/>
              <a:gdLst/>
              <a:ahLst/>
              <a:cxnLst/>
              <a:rect l="l" t="t" r="r" b="b"/>
              <a:pathLst>
                <a:path w="725805" h="974725">
                  <a:moveTo>
                    <a:pt x="362851" y="969251"/>
                  </a:moveTo>
                  <a:lnTo>
                    <a:pt x="362635" y="969251"/>
                  </a:lnTo>
                  <a:lnTo>
                    <a:pt x="362648" y="971905"/>
                  </a:lnTo>
                  <a:lnTo>
                    <a:pt x="362851" y="974382"/>
                  </a:lnTo>
                  <a:lnTo>
                    <a:pt x="362851" y="969251"/>
                  </a:lnTo>
                  <a:close/>
                </a:path>
                <a:path w="725805" h="974725">
                  <a:moveTo>
                    <a:pt x="362409" y="27"/>
                  </a:moveTo>
                  <a:lnTo>
                    <a:pt x="360764" y="55413"/>
                  </a:lnTo>
                  <a:lnTo>
                    <a:pt x="357207" y="96372"/>
                  </a:lnTo>
                  <a:lnTo>
                    <a:pt x="351776" y="135511"/>
                  </a:lnTo>
                  <a:lnTo>
                    <a:pt x="335420" y="208174"/>
                  </a:lnTo>
                  <a:lnTo>
                    <a:pt x="311939" y="273082"/>
                  </a:lnTo>
                  <a:lnTo>
                    <a:pt x="281576" y="329917"/>
                  </a:lnTo>
                  <a:lnTo>
                    <a:pt x="244574" y="378360"/>
                  </a:lnTo>
                  <a:lnTo>
                    <a:pt x="201176" y="418093"/>
                  </a:lnTo>
                  <a:lnTo>
                    <a:pt x="151625" y="448798"/>
                  </a:lnTo>
                  <a:lnTo>
                    <a:pt x="96165" y="470156"/>
                  </a:lnTo>
                  <a:lnTo>
                    <a:pt x="35038" y="481849"/>
                  </a:lnTo>
                  <a:lnTo>
                    <a:pt x="2425" y="483971"/>
                  </a:lnTo>
                  <a:lnTo>
                    <a:pt x="0" y="483971"/>
                  </a:lnTo>
                  <a:lnTo>
                    <a:pt x="1206" y="484060"/>
                  </a:lnTo>
                  <a:lnTo>
                    <a:pt x="0" y="484136"/>
                  </a:lnTo>
                  <a:lnTo>
                    <a:pt x="2400" y="484136"/>
                  </a:lnTo>
                  <a:lnTo>
                    <a:pt x="35013" y="486283"/>
                  </a:lnTo>
                  <a:lnTo>
                    <a:pt x="96142" y="498122"/>
                  </a:lnTo>
                  <a:lnTo>
                    <a:pt x="151606" y="519752"/>
                  </a:lnTo>
                  <a:lnTo>
                    <a:pt x="201161" y="550852"/>
                  </a:lnTo>
                  <a:lnTo>
                    <a:pt x="244564" y="591099"/>
                  </a:lnTo>
                  <a:lnTo>
                    <a:pt x="281570" y="640169"/>
                  </a:lnTo>
                  <a:lnTo>
                    <a:pt x="311938" y="697739"/>
                  </a:lnTo>
                  <a:lnTo>
                    <a:pt x="335422" y="763487"/>
                  </a:lnTo>
                  <a:lnTo>
                    <a:pt x="351779" y="837090"/>
                  </a:lnTo>
                  <a:lnTo>
                    <a:pt x="357209" y="876736"/>
                  </a:lnTo>
                  <a:lnTo>
                    <a:pt x="360766" y="918225"/>
                  </a:lnTo>
                  <a:lnTo>
                    <a:pt x="362419" y="961517"/>
                  </a:lnTo>
                  <a:lnTo>
                    <a:pt x="362409" y="974355"/>
                  </a:lnTo>
                  <a:lnTo>
                    <a:pt x="362610" y="971905"/>
                  </a:lnTo>
                  <a:lnTo>
                    <a:pt x="362635" y="969251"/>
                  </a:lnTo>
                  <a:lnTo>
                    <a:pt x="362851" y="969251"/>
                  </a:lnTo>
                  <a:lnTo>
                    <a:pt x="362859" y="961517"/>
                  </a:lnTo>
                  <a:lnTo>
                    <a:pt x="364504" y="918970"/>
                  </a:lnTo>
                  <a:lnTo>
                    <a:pt x="368061" y="878013"/>
                  </a:lnTo>
                  <a:lnTo>
                    <a:pt x="373490" y="838874"/>
                  </a:lnTo>
                  <a:lnTo>
                    <a:pt x="389845" y="766212"/>
                  </a:lnTo>
                  <a:lnTo>
                    <a:pt x="413325" y="701305"/>
                  </a:lnTo>
                  <a:lnTo>
                    <a:pt x="443688" y="644469"/>
                  </a:lnTo>
                  <a:lnTo>
                    <a:pt x="480690" y="596025"/>
                  </a:lnTo>
                  <a:lnTo>
                    <a:pt x="524088" y="556291"/>
                  </a:lnTo>
                  <a:lnTo>
                    <a:pt x="573638" y="525585"/>
                  </a:lnTo>
                  <a:lnTo>
                    <a:pt x="629097" y="504226"/>
                  </a:lnTo>
                  <a:lnTo>
                    <a:pt x="690222" y="492532"/>
                  </a:lnTo>
                  <a:lnTo>
                    <a:pt x="722833" y="490410"/>
                  </a:lnTo>
                  <a:lnTo>
                    <a:pt x="725258" y="490410"/>
                  </a:lnTo>
                  <a:lnTo>
                    <a:pt x="724052" y="490334"/>
                  </a:lnTo>
                  <a:lnTo>
                    <a:pt x="725258" y="490245"/>
                  </a:lnTo>
                  <a:lnTo>
                    <a:pt x="722871" y="490245"/>
                  </a:lnTo>
                  <a:lnTo>
                    <a:pt x="690256" y="488098"/>
                  </a:lnTo>
                  <a:lnTo>
                    <a:pt x="629125" y="476260"/>
                  </a:lnTo>
                  <a:lnTo>
                    <a:pt x="573660" y="454629"/>
                  </a:lnTo>
                  <a:lnTo>
                    <a:pt x="524104" y="423529"/>
                  </a:lnTo>
                  <a:lnTo>
                    <a:pt x="480702" y="383282"/>
                  </a:lnTo>
                  <a:lnTo>
                    <a:pt x="443696" y="334213"/>
                  </a:lnTo>
                  <a:lnTo>
                    <a:pt x="413330" y="276642"/>
                  </a:lnTo>
                  <a:lnTo>
                    <a:pt x="389847" y="210894"/>
                  </a:lnTo>
                  <a:lnTo>
                    <a:pt x="373491" y="137291"/>
                  </a:lnTo>
                  <a:lnTo>
                    <a:pt x="368061" y="97645"/>
                  </a:lnTo>
                  <a:lnTo>
                    <a:pt x="364505" y="56156"/>
                  </a:lnTo>
                  <a:lnTo>
                    <a:pt x="362851" y="12865"/>
                  </a:lnTo>
                  <a:lnTo>
                    <a:pt x="362851" y="5130"/>
                  </a:lnTo>
                  <a:lnTo>
                    <a:pt x="362635" y="5130"/>
                  </a:lnTo>
                  <a:lnTo>
                    <a:pt x="362610" y="2476"/>
                  </a:lnTo>
                  <a:lnTo>
                    <a:pt x="362409" y="27"/>
                  </a:lnTo>
                  <a:close/>
                </a:path>
                <a:path w="725805" h="974725">
                  <a:moveTo>
                    <a:pt x="362851" y="0"/>
                  </a:moveTo>
                  <a:lnTo>
                    <a:pt x="362648" y="2476"/>
                  </a:lnTo>
                  <a:lnTo>
                    <a:pt x="362635" y="5130"/>
                  </a:lnTo>
                  <a:lnTo>
                    <a:pt x="362851" y="5130"/>
                  </a:lnTo>
                  <a:lnTo>
                    <a:pt x="362851" y="0"/>
                  </a:lnTo>
                  <a:close/>
                </a:path>
              </a:pathLst>
            </a:custGeom>
            <a:solidFill>
              <a:srgbClr val="0057A1"/>
            </a:solidFill>
          </p:spPr>
          <p:txBody>
            <a:bodyPr wrap="square" lIns="0" tIns="0" rIns="0" bIns="0" rtlCol="0"/>
            <a:lstStyle/>
            <a:p>
              <a:pPr defTabSz="900935"/>
              <a:endParaRPr sz="1752">
                <a:solidFill>
                  <a:prstClr val="black"/>
                </a:solidFill>
              </a:endParaRPr>
            </a:p>
          </p:txBody>
        </p:sp>
      </p:grpSp>
      <p:sp>
        <p:nvSpPr>
          <p:cNvPr id="43" name="Подзаголовок 2"/>
          <p:cNvSpPr>
            <a:spLocks noGrp="1"/>
          </p:cNvSpPr>
          <p:nvPr>
            <p:ph type="subTitle" idx="10" hasCustomPrompt="1"/>
          </p:nvPr>
        </p:nvSpPr>
        <p:spPr>
          <a:xfrm>
            <a:off x="693037" y="5891158"/>
            <a:ext cx="5317933" cy="265992"/>
          </a:xfrm>
        </p:spPr>
        <p:txBody>
          <a:bodyPr>
            <a:noAutofit/>
          </a:bodyPr>
          <a:lstStyle>
            <a:lvl1pPr marL="0" indent="0" algn="ctr">
              <a:buNone/>
              <a:defRPr sz="1226">
                <a:solidFill>
                  <a:schemeClr val="tx1">
                    <a:tint val="75000"/>
                  </a:schemeClr>
                </a:solidFill>
                <a:latin typeface="+mn-lt"/>
              </a:defRPr>
            </a:lvl1pPr>
            <a:lvl2pPr marL="450468" indent="0" algn="ctr">
              <a:buNone/>
              <a:defRPr>
                <a:solidFill>
                  <a:schemeClr val="tx1">
                    <a:tint val="75000"/>
                  </a:schemeClr>
                </a:solidFill>
              </a:defRPr>
            </a:lvl2pPr>
            <a:lvl3pPr marL="900935" indent="0" algn="ctr">
              <a:buNone/>
              <a:defRPr>
                <a:solidFill>
                  <a:schemeClr val="tx1">
                    <a:tint val="75000"/>
                  </a:schemeClr>
                </a:solidFill>
              </a:defRPr>
            </a:lvl3pPr>
            <a:lvl4pPr marL="1351403" indent="0" algn="ctr">
              <a:buNone/>
              <a:defRPr>
                <a:solidFill>
                  <a:schemeClr val="tx1">
                    <a:tint val="75000"/>
                  </a:schemeClr>
                </a:solidFill>
              </a:defRPr>
            </a:lvl4pPr>
            <a:lvl5pPr marL="1801871" indent="0" algn="ctr">
              <a:buNone/>
              <a:defRPr>
                <a:solidFill>
                  <a:schemeClr val="tx1">
                    <a:tint val="75000"/>
                  </a:schemeClr>
                </a:solidFill>
              </a:defRPr>
            </a:lvl5pPr>
            <a:lvl6pPr marL="2252339" indent="0" algn="ctr">
              <a:buNone/>
              <a:defRPr>
                <a:solidFill>
                  <a:schemeClr val="tx1">
                    <a:tint val="75000"/>
                  </a:schemeClr>
                </a:solidFill>
              </a:defRPr>
            </a:lvl6pPr>
            <a:lvl7pPr marL="2702806" indent="0" algn="ctr">
              <a:buNone/>
              <a:defRPr>
                <a:solidFill>
                  <a:schemeClr val="tx1">
                    <a:tint val="75000"/>
                  </a:schemeClr>
                </a:solidFill>
              </a:defRPr>
            </a:lvl7pPr>
            <a:lvl8pPr marL="3153274" indent="0" algn="ctr">
              <a:buNone/>
              <a:defRPr>
                <a:solidFill>
                  <a:schemeClr val="tx1">
                    <a:tint val="75000"/>
                  </a:schemeClr>
                </a:solidFill>
              </a:defRPr>
            </a:lvl8pPr>
            <a:lvl9pPr marL="3603742" indent="0" algn="ctr">
              <a:buNone/>
              <a:defRPr>
                <a:solidFill>
                  <a:schemeClr val="tx1">
                    <a:tint val="75000"/>
                  </a:schemeClr>
                </a:solidFill>
              </a:defRPr>
            </a:lvl9pPr>
          </a:lstStyle>
          <a:p>
            <a:r>
              <a:rPr lang="ru-RU" dirty="0" smtClean="0"/>
              <a:t>подзаголовок</a:t>
            </a:r>
            <a:endParaRPr lang="ru-RU" dirty="0"/>
          </a:p>
        </p:txBody>
      </p:sp>
      <p:sp>
        <p:nvSpPr>
          <p:cNvPr id="47" name="Текст 46"/>
          <p:cNvSpPr>
            <a:spLocks noGrp="1"/>
          </p:cNvSpPr>
          <p:nvPr>
            <p:ph type="body" sz="quarter" idx="11" hasCustomPrompt="1"/>
          </p:nvPr>
        </p:nvSpPr>
        <p:spPr>
          <a:xfrm>
            <a:off x="693037" y="4594093"/>
            <a:ext cx="5317933" cy="1296272"/>
          </a:xfrm>
        </p:spPr>
        <p:txBody>
          <a:bodyPr>
            <a:normAutofit/>
          </a:bodyPr>
          <a:lstStyle>
            <a:lvl1pPr>
              <a:buNone/>
              <a:defRPr sz="2803">
                <a:latin typeface="+mj-lt"/>
              </a:defRPr>
            </a:lvl1pPr>
          </a:lstStyle>
          <a:p>
            <a:pPr lvl="0"/>
            <a:r>
              <a:rPr lang="ru-RU" dirty="0" smtClean="0"/>
              <a:t>Название</a:t>
            </a:r>
          </a:p>
          <a:p>
            <a:pPr lvl="0"/>
            <a:endParaRPr lang="ru-RU" dirty="0"/>
          </a:p>
        </p:txBody>
      </p:sp>
    </p:spTree>
    <p:extLst>
      <p:ext uri="{BB962C8B-B14F-4D97-AF65-F5344CB8AC3E}">
        <p14:creationId xmlns:p14="http://schemas.microsoft.com/office/powerpoint/2010/main" val="2714705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Обычный слайд">
    <p:spTree>
      <p:nvGrpSpPr>
        <p:cNvPr id="1" name=""/>
        <p:cNvGrpSpPr/>
        <p:nvPr/>
      </p:nvGrpSpPr>
      <p:grpSpPr>
        <a:xfrm>
          <a:off x="0" y="0"/>
          <a:ext cx="0" cy="0"/>
          <a:chOff x="0" y="0"/>
          <a:chExt cx="0" cy="0"/>
        </a:xfrm>
      </p:grpSpPr>
      <p:sp>
        <p:nvSpPr>
          <p:cNvPr id="38" name="object 9"/>
          <p:cNvSpPr/>
          <p:nvPr userDrawn="1"/>
        </p:nvSpPr>
        <p:spPr>
          <a:xfrm>
            <a:off x="4384308" y="0"/>
            <a:ext cx="4759692" cy="6858000"/>
          </a:xfrm>
          <a:custGeom>
            <a:avLst/>
            <a:gdLst/>
            <a:ahLst/>
            <a:cxnLst/>
            <a:rect l="l" t="t" r="r" b="b"/>
            <a:pathLst>
              <a:path w="3108325" h="4387850">
                <a:moveTo>
                  <a:pt x="3108299" y="4387748"/>
                </a:moveTo>
                <a:lnTo>
                  <a:pt x="0" y="4387748"/>
                </a:lnTo>
                <a:lnTo>
                  <a:pt x="0" y="0"/>
                </a:lnTo>
                <a:lnTo>
                  <a:pt x="3108299" y="0"/>
                </a:lnTo>
                <a:lnTo>
                  <a:pt x="3108299" y="4387748"/>
                </a:lnTo>
                <a:close/>
              </a:path>
            </a:pathLst>
          </a:custGeom>
          <a:solidFill>
            <a:srgbClr val="77A8DA"/>
          </a:solidFill>
        </p:spPr>
        <p:txBody>
          <a:bodyPr wrap="square" lIns="0" tIns="0" rIns="0" bIns="0" rtlCol="0"/>
          <a:lstStyle/>
          <a:p>
            <a:pPr defTabSz="900935"/>
            <a:endParaRPr sz="1752">
              <a:solidFill>
                <a:prstClr val="black"/>
              </a:solidFill>
            </a:endParaRPr>
          </a:p>
        </p:txBody>
      </p:sp>
      <p:sp>
        <p:nvSpPr>
          <p:cNvPr id="2" name="Заголовок 1"/>
          <p:cNvSpPr>
            <a:spLocks noGrp="1"/>
          </p:cNvSpPr>
          <p:nvPr>
            <p:ph type="title" hasCustomPrompt="1"/>
          </p:nvPr>
        </p:nvSpPr>
        <p:spPr>
          <a:xfrm>
            <a:off x="693037" y="707668"/>
            <a:ext cx="3691271" cy="647936"/>
          </a:xfrm>
        </p:spPr>
        <p:txBody>
          <a:bodyPr>
            <a:noAutofit/>
          </a:bodyPr>
          <a:lstStyle>
            <a:lvl1pPr>
              <a:defRPr sz="1839"/>
            </a:lvl1pPr>
          </a:lstStyle>
          <a:p>
            <a:r>
              <a:rPr lang="ru-RU" dirty="0" smtClean="0"/>
              <a:t>Заголовок слайда</a:t>
            </a:r>
            <a:endParaRPr lang="ru-RU" dirty="0"/>
          </a:p>
        </p:txBody>
      </p:sp>
      <p:sp>
        <p:nvSpPr>
          <p:cNvPr id="16" name="Содержимое 5"/>
          <p:cNvSpPr>
            <a:spLocks noGrp="1"/>
          </p:cNvSpPr>
          <p:nvPr>
            <p:ph sz="quarter" idx="4"/>
          </p:nvPr>
        </p:nvSpPr>
        <p:spPr>
          <a:xfrm>
            <a:off x="4384308" y="1355603"/>
            <a:ext cx="4104339" cy="4859524"/>
          </a:xfrm>
        </p:spPr>
        <p:txBody>
          <a:bodyPr/>
          <a:lstStyle>
            <a:lvl1pPr>
              <a:buNone/>
              <a:defRPr sz="2365"/>
            </a:lvl1pPr>
            <a:lvl2pPr>
              <a:defRPr sz="2014"/>
            </a:lvl2pPr>
            <a:lvl3pPr>
              <a:defRPr sz="1752"/>
            </a:lvl3pPr>
            <a:lvl4pPr>
              <a:defRPr sz="1576"/>
            </a:lvl4pPr>
            <a:lvl5pPr>
              <a:defRPr sz="1576"/>
            </a:lvl5pPr>
            <a:lvl6pPr>
              <a:defRPr sz="1576"/>
            </a:lvl6pPr>
            <a:lvl7pPr>
              <a:defRPr sz="1576"/>
            </a:lvl7pPr>
            <a:lvl8pPr>
              <a:defRPr sz="1576"/>
            </a:lvl8pPr>
            <a:lvl9pPr>
              <a:defRPr sz="1576"/>
            </a:lvl9pPr>
          </a:lstStyle>
          <a:p>
            <a:pPr lvl="0"/>
            <a:endParaRPr lang="ru-RU" dirty="0"/>
          </a:p>
        </p:txBody>
      </p:sp>
      <p:cxnSp>
        <p:nvCxnSpPr>
          <p:cNvPr id="30" name="Прямая соединительная линия 29"/>
          <p:cNvCxnSpPr/>
          <p:nvPr userDrawn="1"/>
        </p:nvCxnSpPr>
        <p:spPr>
          <a:xfrm rot="5400000">
            <a:off x="955309" y="3429024"/>
            <a:ext cx="6858000" cy="1391"/>
          </a:xfrm>
          <a:prstGeom prst="line">
            <a:avLst/>
          </a:prstGeom>
        </p:spPr>
        <p:style>
          <a:lnRef idx="1">
            <a:schemeClr val="accent1"/>
          </a:lnRef>
          <a:fillRef idx="0">
            <a:schemeClr val="accent1"/>
          </a:fillRef>
          <a:effectRef idx="0">
            <a:schemeClr val="accent1"/>
          </a:effectRef>
          <a:fontRef idx="minor">
            <a:schemeClr val="tx1"/>
          </a:fontRef>
        </p:style>
      </p:cxnSp>
      <p:sp>
        <p:nvSpPr>
          <p:cNvPr id="37" name="Текст 36"/>
          <p:cNvSpPr>
            <a:spLocks noGrp="1"/>
          </p:cNvSpPr>
          <p:nvPr>
            <p:ph type="body" sz="quarter" idx="10" hasCustomPrompt="1"/>
          </p:nvPr>
        </p:nvSpPr>
        <p:spPr>
          <a:xfrm>
            <a:off x="692369" y="1354898"/>
            <a:ext cx="3691246" cy="4860228"/>
          </a:xfrm>
        </p:spPr>
        <p:txBody>
          <a:bodyPr>
            <a:normAutofit/>
          </a:bodyPr>
          <a:lstStyle>
            <a:lvl1pPr>
              <a:defRPr sz="963">
                <a:latin typeface="+mn-lt"/>
              </a:defRPr>
            </a:lvl1pPr>
          </a:lstStyle>
          <a:p>
            <a:pPr lvl="0"/>
            <a:r>
              <a:rPr lang="ru-RU" dirty="0" smtClean="0"/>
              <a:t>Текст</a:t>
            </a:r>
            <a:endParaRPr lang="ru-RU" dirty="0"/>
          </a:p>
        </p:txBody>
      </p:sp>
    </p:spTree>
    <p:extLst>
      <p:ext uri="{BB962C8B-B14F-4D97-AF65-F5344CB8AC3E}">
        <p14:creationId xmlns:p14="http://schemas.microsoft.com/office/powerpoint/2010/main" val="495069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Название раздела">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2" name="Текст 141"/>
          <p:cNvSpPr>
            <a:spLocks noGrp="1"/>
          </p:cNvSpPr>
          <p:nvPr>
            <p:ph type="body" sz="quarter" idx="10" hasCustomPrompt="1"/>
          </p:nvPr>
        </p:nvSpPr>
        <p:spPr>
          <a:xfrm>
            <a:off x="2631837" y="5243222"/>
            <a:ext cx="5819125" cy="454260"/>
          </a:xfrm>
        </p:spPr>
        <p:txBody>
          <a:bodyPr>
            <a:normAutofit/>
          </a:bodyPr>
          <a:lstStyle>
            <a:lvl1pPr>
              <a:buNone/>
              <a:defRPr sz="1226">
                <a:latin typeface="+mn-lt"/>
              </a:defRPr>
            </a:lvl1pPr>
          </a:lstStyle>
          <a:p>
            <a:pPr lvl="0"/>
            <a:r>
              <a:rPr lang="ru-RU" dirty="0" smtClean="0"/>
              <a:t>подзаголовок</a:t>
            </a:r>
            <a:endParaRPr lang="ru-RU" dirty="0"/>
          </a:p>
        </p:txBody>
      </p:sp>
      <p:sp>
        <p:nvSpPr>
          <p:cNvPr id="144" name="Текст 143"/>
          <p:cNvSpPr>
            <a:spLocks noGrp="1"/>
          </p:cNvSpPr>
          <p:nvPr>
            <p:ph type="body" sz="quarter" idx="11" hasCustomPrompt="1"/>
          </p:nvPr>
        </p:nvSpPr>
        <p:spPr>
          <a:xfrm>
            <a:off x="2631837" y="4595998"/>
            <a:ext cx="5819125" cy="647932"/>
          </a:xfrm>
        </p:spPr>
        <p:txBody>
          <a:bodyPr>
            <a:normAutofit/>
          </a:bodyPr>
          <a:lstStyle>
            <a:lvl1pPr>
              <a:buNone/>
              <a:defRPr sz="2803" baseline="0">
                <a:latin typeface="+mj-lt"/>
              </a:defRPr>
            </a:lvl1pPr>
          </a:lstStyle>
          <a:p>
            <a:pPr lvl="0"/>
            <a:r>
              <a:rPr lang="ru-RU" dirty="0" smtClean="0"/>
              <a:t>Название раздела</a:t>
            </a:r>
          </a:p>
        </p:txBody>
      </p:sp>
      <p:grpSp>
        <p:nvGrpSpPr>
          <p:cNvPr id="150" name="Группа 149"/>
          <p:cNvGrpSpPr>
            <a:grpSpLocks noChangeAspect="1"/>
          </p:cNvGrpSpPr>
          <p:nvPr userDrawn="1"/>
        </p:nvGrpSpPr>
        <p:grpSpPr>
          <a:xfrm>
            <a:off x="693037" y="4336111"/>
            <a:ext cx="1532353" cy="900651"/>
            <a:chOff x="1633846" y="4254531"/>
            <a:chExt cx="1120326" cy="635819"/>
          </a:xfrm>
        </p:grpSpPr>
        <p:sp>
          <p:nvSpPr>
            <p:cNvPr id="148" name="object 72"/>
            <p:cNvSpPr/>
            <p:nvPr userDrawn="1"/>
          </p:nvSpPr>
          <p:spPr>
            <a:xfrm>
              <a:off x="1633846" y="4254531"/>
              <a:ext cx="945515" cy="635635"/>
            </a:xfrm>
            <a:custGeom>
              <a:avLst/>
              <a:gdLst/>
              <a:ahLst/>
              <a:cxnLst/>
              <a:rect l="l" t="t" r="r" b="b"/>
              <a:pathLst>
                <a:path w="945514" h="635635">
                  <a:moveTo>
                    <a:pt x="155486" y="6595"/>
                  </a:moveTo>
                  <a:lnTo>
                    <a:pt x="0" y="6595"/>
                  </a:lnTo>
                  <a:lnTo>
                    <a:pt x="0" y="61447"/>
                  </a:lnTo>
                  <a:lnTo>
                    <a:pt x="70396" y="73537"/>
                  </a:lnTo>
                  <a:lnTo>
                    <a:pt x="70396" y="568913"/>
                  </a:lnTo>
                  <a:lnTo>
                    <a:pt x="0" y="581004"/>
                  </a:lnTo>
                  <a:lnTo>
                    <a:pt x="0" y="635423"/>
                  </a:lnTo>
                  <a:lnTo>
                    <a:pt x="225882" y="635423"/>
                  </a:lnTo>
                  <a:lnTo>
                    <a:pt x="225882" y="581004"/>
                  </a:lnTo>
                  <a:lnTo>
                    <a:pt x="155486" y="568913"/>
                  </a:lnTo>
                  <a:lnTo>
                    <a:pt x="155486" y="150842"/>
                  </a:lnTo>
                  <a:lnTo>
                    <a:pt x="158076" y="149978"/>
                  </a:lnTo>
                  <a:lnTo>
                    <a:pt x="244857" y="149978"/>
                  </a:lnTo>
                  <a:lnTo>
                    <a:pt x="155486" y="6595"/>
                  </a:lnTo>
                  <a:close/>
                </a:path>
                <a:path w="945514" h="635635">
                  <a:moveTo>
                    <a:pt x="244857" y="149978"/>
                  </a:moveTo>
                  <a:lnTo>
                    <a:pt x="158076" y="149978"/>
                  </a:lnTo>
                  <a:lnTo>
                    <a:pt x="460400" y="635423"/>
                  </a:lnTo>
                  <a:lnTo>
                    <a:pt x="545477" y="635423"/>
                  </a:lnTo>
                  <a:lnTo>
                    <a:pt x="545477" y="491608"/>
                  </a:lnTo>
                  <a:lnTo>
                    <a:pt x="457796" y="491608"/>
                  </a:lnTo>
                  <a:lnTo>
                    <a:pt x="244857" y="149978"/>
                  </a:lnTo>
                  <a:close/>
                </a:path>
                <a:path w="945514" h="635635">
                  <a:moveTo>
                    <a:pt x="615873" y="6595"/>
                  </a:moveTo>
                  <a:lnTo>
                    <a:pt x="389991" y="6595"/>
                  </a:lnTo>
                  <a:lnTo>
                    <a:pt x="389991" y="61447"/>
                  </a:lnTo>
                  <a:lnTo>
                    <a:pt x="460400" y="73537"/>
                  </a:lnTo>
                  <a:lnTo>
                    <a:pt x="460400" y="490745"/>
                  </a:lnTo>
                  <a:lnTo>
                    <a:pt x="457796" y="491608"/>
                  </a:lnTo>
                  <a:lnTo>
                    <a:pt x="545477" y="491608"/>
                  </a:lnTo>
                  <a:lnTo>
                    <a:pt x="545477" y="73537"/>
                  </a:lnTo>
                  <a:lnTo>
                    <a:pt x="615873" y="61447"/>
                  </a:lnTo>
                  <a:lnTo>
                    <a:pt x="615873" y="6595"/>
                  </a:lnTo>
                  <a:close/>
                </a:path>
                <a:path w="945514" h="635635">
                  <a:moveTo>
                    <a:pt x="784262" y="0"/>
                  </a:moveTo>
                  <a:lnTo>
                    <a:pt x="746378" y="6333"/>
                  </a:lnTo>
                  <a:lnTo>
                    <a:pt x="701301" y="29196"/>
                  </a:lnTo>
                  <a:lnTo>
                    <a:pt x="672481" y="57624"/>
                  </a:lnTo>
                  <a:lnTo>
                    <a:pt x="651650" y="103548"/>
                  </a:lnTo>
                  <a:lnTo>
                    <a:pt x="646963" y="144365"/>
                  </a:lnTo>
                  <a:lnTo>
                    <a:pt x="647130" y="202996"/>
                  </a:lnTo>
                  <a:lnTo>
                    <a:pt x="657233" y="251868"/>
                  </a:lnTo>
                  <a:lnTo>
                    <a:pt x="676568" y="285261"/>
                  </a:lnTo>
                  <a:lnTo>
                    <a:pt x="704943" y="313533"/>
                  </a:lnTo>
                  <a:lnTo>
                    <a:pt x="748730" y="332683"/>
                  </a:lnTo>
                  <a:lnTo>
                    <a:pt x="791432" y="338541"/>
                  </a:lnTo>
                  <a:lnTo>
                    <a:pt x="807900" y="338866"/>
                  </a:lnTo>
                  <a:lnTo>
                    <a:pt x="821009" y="337733"/>
                  </a:lnTo>
                  <a:lnTo>
                    <a:pt x="869012" y="323564"/>
                  </a:lnTo>
                  <a:lnTo>
                    <a:pt x="901621" y="301479"/>
                  </a:lnTo>
                  <a:lnTo>
                    <a:pt x="922344" y="277971"/>
                  </a:lnTo>
                  <a:lnTo>
                    <a:pt x="789034" y="277971"/>
                  </a:lnTo>
                  <a:lnTo>
                    <a:pt x="776881" y="276148"/>
                  </a:lnTo>
                  <a:lnTo>
                    <a:pt x="733575" y="245653"/>
                  </a:lnTo>
                  <a:lnTo>
                    <a:pt x="721258" y="194898"/>
                  </a:lnTo>
                  <a:lnTo>
                    <a:pt x="721273" y="142347"/>
                  </a:lnTo>
                  <a:lnTo>
                    <a:pt x="728870" y="104353"/>
                  </a:lnTo>
                  <a:lnTo>
                    <a:pt x="760657" y="69062"/>
                  </a:lnTo>
                  <a:lnTo>
                    <a:pt x="802930" y="61680"/>
                  </a:lnTo>
                  <a:lnTo>
                    <a:pt x="922390" y="61680"/>
                  </a:lnTo>
                  <a:lnTo>
                    <a:pt x="921046" y="59511"/>
                  </a:lnTo>
                  <a:lnTo>
                    <a:pt x="887231" y="25446"/>
                  </a:lnTo>
                  <a:lnTo>
                    <a:pt x="843519" y="6194"/>
                  </a:lnTo>
                  <a:lnTo>
                    <a:pt x="800779" y="317"/>
                  </a:lnTo>
                  <a:lnTo>
                    <a:pt x="784262" y="0"/>
                  </a:lnTo>
                  <a:close/>
                </a:path>
                <a:path w="945514" h="635635">
                  <a:moveTo>
                    <a:pt x="922390" y="61680"/>
                  </a:moveTo>
                  <a:lnTo>
                    <a:pt x="802930" y="61680"/>
                  </a:lnTo>
                  <a:lnTo>
                    <a:pt x="815012" y="63456"/>
                  </a:lnTo>
                  <a:lnTo>
                    <a:pt x="826361" y="67255"/>
                  </a:lnTo>
                  <a:lnTo>
                    <a:pt x="858358" y="94075"/>
                  </a:lnTo>
                  <a:lnTo>
                    <a:pt x="871004" y="142347"/>
                  </a:lnTo>
                  <a:lnTo>
                    <a:pt x="871083" y="198044"/>
                  </a:lnTo>
                  <a:lnTo>
                    <a:pt x="870040" y="211691"/>
                  </a:lnTo>
                  <a:lnTo>
                    <a:pt x="849848" y="257693"/>
                  </a:lnTo>
                  <a:lnTo>
                    <a:pt x="805676" y="277279"/>
                  </a:lnTo>
                  <a:lnTo>
                    <a:pt x="789034" y="277971"/>
                  </a:lnTo>
                  <a:lnTo>
                    <a:pt x="922344" y="277971"/>
                  </a:lnTo>
                  <a:lnTo>
                    <a:pt x="940714" y="235910"/>
                  </a:lnTo>
                  <a:lnTo>
                    <a:pt x="945400" y="194898"/>
                  </a:lnTo>
                  <a:lnTo>
                    <a:pt x="945044" y="132599"/>
                  </a:lnTo>
                  <a:lnTo>
                    <a:pt x="937756" y="93357"/>
                  </a:lnTo>
                  <a:lnTo>
                    <a:pt x="927665" y="70195"/>
                  </a:lnTo>
                  <a:lnTo>
                    <a:pt x="922390" y="61680"/>
                  </a:lnTo>
                  <a:close/>
                </a:path>
                <a:path w="945514" h="635635">
                  <a:moveTo>
                    <a:pt x="916901" y="416882"/>
                  </a:moveTo>
                  <a:lnTo>
                    <a:pt x="675474" y="416882"/>
                  </a:lnTo>
                  <a:lnTo>
                    <a:pt x="675474" y="479505"/>
                  </a:lnTo>
                  <a:lnTo>
                    <a:pt x="916901" y="479505"/>
                  </a:lnTo>
                  <a:lnTo>
                    <a:pt x="916901" y="416882"/>
                  </a:lnTo>
                  <a:close/>
                </a:path>
              </a:pathLst>
            </a:custGeom>
            <a:solidFill>
              <a:srgbClr val="CB9539"/>
            </a:solidFill>
          </p:spPr>
          <p:txBody>
            <a:bodyPr wrap="square" lIns="0" tIns="0" rIns="0" bIns="0" rtlCol="0"/>
            <a:lstStyle/>
            <a:p>
              <a:pPr defTabSz="900935"/>
              <a:endParaRPr sz="1752">
                <a:solidFill>
                  <a:prstClr val="black"/>
                </a:solidFill>
              </a:endParaRPr>
            </a:p>
          </p:txBody>
        </p:sp>
        <p:sp>
          <p:nvSpPr>
            <p:cNvPr id="149" name="object 73"/>
            <p:cNvSpPr/>
            <p:nvPr userDrawn="1"/>
          </p:nvSpPr>
          <p:spPr>
            <a:xfrm>
              <a:off x="2669082" y="4802720"/>
              <a:ext cx="85090" cy="87630"/>
            </a:xfrm>
            <a:custGeom>
              <a:avLst/>
              <a:gdLst/>
              <a:ahLst/>
              <a:cxnLst/>
              <a:rect l="l" t="t" r="r" b="b"/>
              <a:pathLst>
                <a:path w="85089" h="87629">
                  <a:moveTo>
                    <a:pt x="85077" y="87236"/>
                  </a:moveTo>
                  <a:lnTo>
                    <a:pt x="0" y="87236"/>
                  </a:lnTo>
                  <a:lnTo>
                    <a:pt x="0" y="0"/>
                  </a:lnTo>
                  <a:lnTo>
                    <a:pt x="85077" y="0"/>
                  </a:lnTo>
                  <a:lnTo>
                    <a:pt x="85077" y="87236"/>
                  </a:lnTo>
                  <a:close/>
                </a:path>
              </a:pathLst>
            </a:custGeom>
            <a:solidFill>
              <a:srgbClr val="CB9539"/>
            </a:solidFill>
          </p:spPr>
          <p:txBody>
            <a:bodyPr wrap="square" lIns="0" tIns="0" rIns="0" bIns="0" rtlCol="0"/>
            <a:lstStyle/>
            <a:p>
              <a:pPr defTabSz="900935"/>
              <a:endParaRPr sz="1752">
                <a:solidFill>
                  <a:prstClr val="black"/>
                </a:solidFill>
              </a:endParaRPr>
            </a:p>
          </p:txBody>
        </p:sp>
      </p:grpSp>
    </p:spTree>
    <p:extLst>
      <p:ext uri="{BB962C8B-B14F-4D97-AF65-F5344CB8AC3E}">
        <p14:creationId xmlns:p14="http://schemas.microsoft.com/office/powerpoint/2010/main" val="287178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68E0937-08FC-4D52-90BF-AEA7D988021E}" type="datetimeFigureOut">
              <a:rPr lang="ru-RU" smtClean="0"/>
              <a:pPr/>
              <a:t>22.04.2025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grpSp>
        <p:nvGrpSpPr>
          <p:cNvPr id="8" name="Группа 17"/>
          <p:cNvGrpSpPr>
            <a:grpSpLocks/>
          </p:cNvGrpSpPr>
          <p:nvPr userDrawn="1"/>
        </p:nvGrpSpPr>
        <p:grpSpPr bwMode="auto">
          <a:xfrm>
            <a:off x="0" y="0"/>
            <a:ext cx="9144000" cy="6858000"/>
            <a:chOff x="0" y="0"/>
            <a:chExt cx="9144000" cy="6877213"/>
          </a:xfrm>
        </p:grpSpPr>
        <p:grpSp>
          <p:nvGrpSpPr>
            <p:cNvPr id="9" name="Группа 13"/>
            <p:cNvGrpSpPr>
              <a:grpSpLocks/>
            </p:cNvGrpSpPr>
            <p:nvPr/>
          </p:nvGrpSpPr>
          <p:grpSpPr bwMode="auto">
            <a:xfrm>
              <a:off x="0" y="0"/>
              <a:ext cx="9144000" cy="6877213"/>
              <a:chOff x="0" y="0"/>
              <a:chExt cx="9144000" cy="7148244"/>
            </a:xfrm>
          </p:grpSpPr>
          <p:sp>
            <p:nvSpPr>
              <p:cNvPr id="13" name="Прямоугольник 12"/>
              <p:cNvSpPr/>
              <p:nvPr/>
            </p:nvSpPr>
            <p:spPr>
              <a:xfrm>
                <a:off x="0" y="0"/>
                <a:ext cx="9144000" cy="71294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ru-RU" dirty="0"/>
              </a:p>
            </p:txBody>
          </p:sp>
          <p:pic>
            <p:nvPicPr>
              <p:cNvPr id="14" name="Picture 5"/>
              <p:cNvPicPr>
                <a:picLocks noChangeAspect="1" noChangeArrowheads="1"/>
              </p:cNvPicPr>
              <p:nvPr/>
            </p:nvPicPr>
            <p:blipFill>
              <a:blip r:embed="rId2" cstate="print"/>
              <a:srcRect/>
              <a:stretch>
                <a:fillRect/>
              </a:stretch>
            </p:blipFill>
            <p:spPr bwMode="auto">
              <a:xfrm>
                <a:off x="0" y="6933930"/>
                <a:ext cx="9144000" cy="214314"/>
              </a:xfrm>
              <a:prstGeom prst="rect">
                <a:avLst/>
              </a:prstGeom>
              <a:noFill/>
              <a:ln w="9525">
                <a:noFill/>
                <a:miter lim="800000"/>
                <a:headEnd/>
                <a:tailEnd/>
              </a:ln>
            </p:spPr>
          </p:pic>
        </p:grpSp>
        <p:grpSp>
          <p:nvGrpSpPr>
            <p:cNvPr id="10" name="Группа 9"/>
            <p:cNvGrpSpPr>
              <a:grpSpLocks/>
            </p:cNvGrpSpPr>
            <p:nvPr/>
          </p:nvGrpSpPr>
          <p:grpSpPr bwMode="auto">
            <a:xfrm>
              <a:off x="72000" y="71418"/>
              <a:ext cx="500066" cy="578730"/>
              <a:chOff x="8001024" y="5624515"/>
              <a:chExt cx="1041478" cy="1233482"/>
            </a:xfrm>
          </p:grpSpPr>
          <p:sp>
            <p:nvSpPr>
              <p:cNvPr id="11" name="Прямоугольник 10"/>
              <p:cNvSpPr/>
              <p:nvPr/>
            </p:nvSpPr>
            <p:spPr>
              <a:xfrm>
                <a:off x="8072591" y="5716596"/>
                <a:ext cx="925752" cy="926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pic>
            <p:nvPicPr>
              <p:cNvPr id="12" name="Picture 4"/>
              <p:cNvPicPr>
                <a:picLocks noChangeAspect="1" noChangeArrowheads="1"/>
              </p:cNvPicPr>
              <p:nvPr/>
            </p:nvPicPr>
            <p:blipFill>
              <a:blip r:embed="rId3" cstate="print"/>
              <a:srcRect/>
              <a:stretch>
                <a:fillRect/>
              </a:stretch>
            </p:blipFill>
            <p:spPr bwMode="auto">
              <a:xfrm>
                <a:off x="8001024" y="5624515"/>
                <a:ext cx="1041478" cy="1233482"/>
              </a:xfrm>
              <a:prstGeom prst="rect">
                <a:avLst/>
              </a:prstGeom>
              <a:noFill/>
              <a:ln w="9525">
                <a:noFill/>
                <a:miter lim="800000"/>
                <a:headEnd/>
                <a:tailEnd/>
              </a:ln>
            </p:spPr>
          </p:pic>
        </p:grpSp>
      </p:grpSp>
      <p:sp>
        <p:nvSpPr>
          <p:cNvPr id="2" name="Заголовок 1"/>
          <p:cNvSpPr>
            <a:spLocks noGrp="1"/>
          </p:cNvSpPr>
          <p:nvPr>
            <p:ph type="title"/>
          </p:nvPr>
        </p:nvSpPr>
        <p:spPr>
          <a:xfrm>
            <a:off x="1857600" y="0"/>
            <a:ext cx="5428800" cy="648000"/>
          </a:xfrm>
        </p:spPr>
        <p:txBody>
          <a:bodyPr>
            <a:normAutofit/>
          </a:bodyPr>
          <a:lstStyle>
            <a:lvl1pPr>
              <a:defRPr sz="2000">
                <a:solidFill>
                  <a:schemeClr val="bg1"/>
                </a:solidFill>
              </a:defRPr>
            </a:lvl1pPr>
          </a:lstStyle>
          <a:p>
            <a:r>
              <a:rPr lang="ru-RU" dirty="0" smtClean="0"/>
              <a:t>Образец заголовка</a:t>
            </a:r>
            <a:endParaRPr lang="ru-RU" dirty="0"/>
          </a:p>
        </p:txBody>
      </p:sp>
      <p:sp>
        <p:nvSpPr>
          <p:cNvPr id="3" name="Содержимое 2"/>
          <p:cNvSpPr>
            <a:spLocks noGrp="1"/>
          </p:cNvSpPr>
          <p:nvPr>
            <p:ph sz="half" idx="1"/>
          </p:nvPr>
        </p:nvSpPr>
        <p:spPr>
          <a:xfrm>
            <a:off x="457200" y="1000108"/>
            <a:ext cx="4038600" cy="51260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000108"/>
            <a:ext cx="4038600" cy="51260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5" name="TextBox 5"/>
          <p:cNvSpPr txBox="1">
            <a:spLocks noChangeArrowheads="1"/>
          </p:cNvSpPr>
          <p:nvPr userDrawn="1"/>
        </p:nvSpPr>
        <p:spPr bwMode="auto">
          <a:xfrm>
            <a:off x="571472" y="0"/>
            <a:ext cx="2143140" cy="828675"/>
          </a:xfrm>
          <a:prstGeom prst="rect">
            <a:avLst/>
          </a:prstGeom>
          <a:noFill/>
          <a:ln w="9525">
            <a:noFill/>
            <a:miter lim="800000"/>
            <a:headEnd/>
            <a:tailEnd/>
          </a:ln>
        </p:spPr>
        <p:txBody>
          <a:bodyPr>
            <a:spAutoFit/>
          </a:bodyPr>
          <a:lstStyle/>
          <a:p>
            <a:r>
              <a:rPr lang="ru-RU" sz="1200" dirty="0">
                <a:solidFill>
                  <a:schemeClr val="bg1"/>
                </a:solidFill>
                <a:latin typeface="Roboto Regular"/>
              </a:rPr>
              <a:t>Администрация </a:t>
            </a:r>
          </a:p>
          <a:p>
            <a:r>
              <a:rPr lang="ru-RU" sz="1200" dirty="0">
                <a:solidFill>
                  <a:schemeClr val="bg1"/>
                </a:solidFill>
                <a:latin typeface="Roboto Regular"/>
              </a:rPr>
              <a:t>города </a:t>
            </a:r>
          </a:p>
          <a:p>
            <a:r>
              <a:rPr lang="ru-RU" sz="1200" dirty="0">
                <a:solidFill>
                  <a:schemeClr val="bg1"/>
                </a:solidFill>
                <a:latin typeface="Roboto Regular"/>
              </a:rPr>
              <a:t>Тобольска</a:t>
            </a:r>
          </a:p>
          <a:p>
            <a:endParaRPr lang="ru-RU" sz="1200" dirty="0">
              <a:solidFill>
                <a:schemeClr val="bg1"/>
              </a:solidFill>
              <a:latin typeface="Roboto Regul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68E0937-08FC-4D52-90BF-AEA7D988021E}" type="datetimeFigureOut">
              <a:rPr lang="ru-RU" smtClean="0"/>
              <a:pPr/>
              <a:t>22.04.2025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68E0937-08FC-4D52-90BF-AEA7D988021E}" type="datetimeFigureOut">
              <a:rPr lang="ru-RU" smtClean="0"/>
              <a:pPr/>
              <a:t>22.04.2025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8E0937-08FC-4D52-90BF-AEA7D988021E}" type="datetimeFigureOut">
              <a:rPr lang="ru-RU" smtClean="0"/>
              <a:pPr/>
              <a:t>22.04.2025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8E0937-08FC-4D52-90BF-AEA7D988021E}" type="datetimeFigureOut">
              <a:rPr lang="ru-RU" smtClean="0"/>
              <a:pPr/>
              <a:t>22.04.2025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8E0937-08FC-4D52-90BF-AEA7D988021E}" type="datetimeFigureOut">
              <a:rPr lang="ru-RU" smtClean="0"/>
              <a:pPr/>
              <a:t>22.04.2025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E0937-08FC-4D52-90BF-AEA7D988021E}" type="datetimeFigureOut">
              <a:rPr lang="ru-RU" smtClean="0"/>
              <a:pPr/>
              <a:t>22.04.2025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E2873-6EC2-4930-8504-30D2AC1FB73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4639"/>
            <a:ext cx="8229600" cy="1143000"/>
          </a:xfrm>
          <a:prstGeom prst="rect">
            <a:avLst/>
          </a:prstGeom>
        </p:spPr>
        <p:txBody>
          <a:bodyPr vert="horz" lIns="102870" tIns="51435" rIns="102870" bIns="51435"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1" y="1600200"/>
            <a:ext cx="8229600" cy="4525963"/>
          </a:xfrm>
          <a:prstGeom prst="rect">
            <a:avLst/>
          </a:prstGeom>
        </p:spPr>
        <p:txBody>
          <a:bodyPr vert="horz" lIns="102870" tIns="51435" rIns="102870" bIns="51435"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1"/>
            <a:ext cx="2133600" cy="365125"/>
          </a:xfrm>
          <a:prstGeom prst="rect">
            <a:avLst/>
          </a:prstGeom>
        </p:spPr>
        <p:txBody>
          <a:bodyPr vert="horz" lIns="102870" tIns="51435" rIns="102870" bIns="51435" rtlCol="0" anchor="ctr"/>
          <a:lstStyle>
            <a:lvl1pPr algn="l">
              <a:defRPr sz="1226">
                <a:solidFill>
                  <a:schemeClr val="tx1">
                    <a:tint val="75000"/>
                  </a:schemeClr>
                </a:solidFill>
                <a:latin typeface="Roboto" pitchFamily="2" charset="0"/>
              </a:defRPr>
            </a:lvl1pPr>
          </a:lstStyle>
          <a:p>
            <a:pPr defTabSz="900935"/>
            <a:fld id="{38561146-E84C-4216-B929-B0981CCB4AA7}" type="datetimeFigureOut">
              <a:rPr lang="ru-RU" smtClean="0">
                <a:solidFill>
                  <a:prstClr val="black">
                    <a:tint val="75000"/>
                  </a:prstClr>
                </a:solidFill>
              </a:rPr>
              <a:pPr defTabSz="900935"/>
              <a:t>22.04.2025</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1" y="6356351"/>
            <a:ext cx="2895600" cy="365125"/>
          </a:xfrm>
          <a:prstGeom prst="rect">
            <a:avLst/>
          </a:prstGeom>
        </p:spPr>
        <p:txBody>
          <a:bodyPr vert="horz" lIns="102870" tIns="51435" rIns="102870" bIns="51435" rtlCol="0" anchor="ctr"/>
          <a:lstStyle>
            <a:lvl1pPr algn="ctr">
              <a:defRPr sz="1226">
                <a:solidFill>
                  <a:schemeClr val="tx1">
                    <a:tint val="75000"/>
                  </a:schemeClr>
                </a:solidFill>
                <a:latin typeface="Roboto" pitchFamily="2" charset="0"/>
              </a:defRPr>
            </a:lvl1pPr>
          </a:lstStyle>
          <a:p>
            <a:pPr defTabSz="900935"/>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1" y="6356351"/>
            <a:ext cx="2133600" cy="365125"/>
          </a:xfrm>
          <a:prstGeom prst="rect">
            <a:avLst/>
          </a:prstGeom>
        </p:spPr>
        <p:txBody>
          <a:bodyPr vert="horz" lIns="102870" tIns="51435" rIns="102870" bIns="51435" rtlCol="0" anchor="ctr"/>
          <a:lstStyle>
            <a:lvl1pPr algn="r">
              <a:defRPr sz="1226">
                <a:solidFill>
                  <a:schemeClr val="tx1">
                    <a:tint val="75000"/>
                  </a:schemeClr>
                </a:solidFill>
                <a:latin typeface="Roboto" pitchFamily="2" charset="0"/>
              </a:defRPr>
            </a:lvl1pPr>
          </a:lstStyle>
          <a:p>
            <a:pPr defTabSz="900935"/>
            <a:fld id="{19A2AE5C-7A69-45D0-A30B-A6D8C238EB4F}" type="slidenum">
              <a:rPr lang="ru-RU" smtClean="0">
                <a:solidFill>
                  <a:prstClr val="black">
                    <a:tint val="75000"/>
                  </a:prstClr>
                </a:solidFill>
              </a:rPr>
              <a:pPr defTabSz="900935"/>
              <a:t>‹#›</a:t>
            </a:fld>
            <a:endParaRPr lang="ru-RU" dirty="0">
              <a:solidFill>
                <a:prstClr val="black">
                  <a:tint val="75000"/>
                </a:prstClr>
              </a:solidFill>
            </a:endParaRPr>
          </a:p>
        </p:txBody>
      </p:sp>
    </p:spTree>
    <p:extLst>
      <p:ext uri="{BB962C8B-B14F-4D97-AF65-F5344CB8AC3E}">
        <p14:creationId xmlns:p14="http://schemas.microsoft.com/office/powerpoint/2010/main" val="3008848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00935" rtl="0" eaLnBrk="1" latinLnBrk="0" hangingPunct="1">
        <a:spcBef>
          <a:spcPct val="0"/>
        </a:spcBef>
        <a:buNone/>
        <a:defRPr sz="4379" kern="1200">
          <a:solidFill>
            <a:schemeClr val="tx1"/>
          </a:solidFill>
          <a:latin typeface="Roboto" pitchFamily="2" charset="0"/>
          <a:ea typeface="+mj-ea"/>
          <a:cs typeface="+mj-cs"/>
        </a:defRPr>
      </a:lvl1pPr>
    </p:titleStyle>
    <p:bodyStyle>
      <a:lvl1pPr marL="337851" indent="-337851" algn="l" defTabSz="900935" rtl="0" eaLnBrk="1" latinLnBrk="0" hangingPunct="1">
        <a:spcBef>
          <a:spcPct val="20000"/>
        </a:spcBef>
        <a:buFont typeface="Arial" pitchFamily="34" charset="0"/>
        <a:buChar char="•"/>
        <a:defRPr sz="3153" kern="1200">
          <a:solidFill>
            <a:schemeClr val="tx1"/>
          </a:solidFill>
          <a:latin typeface="Roboto" pitchFamily="2" charset="0"/>
          <a:ea typeface="+mn-ea"/>
          <a:cs typeface="+mn-cs"/>
        </a:defRPr>
      </a:lvl1pPr>
      <a:lvl2pPr marL="732010" indent="-281543" algn="l" defTabSz="900935" rtl="0" eaLnBrk="1" latinLnBrk="0" hangingPunct="1">
        <a:spcBef>
          <a:spcPct val="20000"/>
        </a:spcBef>
        <a:buFont typeface="Arial" pitchFamily="34" charset="0"/>
        <a:buChar char="–"/>
        <a:defRPr sz="2803" kern="1200">
          <a:solidFill>
            <a:schemeClr val="tx1"/>
          </a:solidFill>
          <a:latin typeface="Roboto" pitchFamily="2" charset="0"/>
          <a:ea typeface="+mn-ea"/>
          <a:cs typeface="+mn-cs"/>
        </a:defRPr>
      </a:lvl2pPr>
      <a:lvl3pPr marL="1126169" indent="-225234" algn="l" defTabSz="900935" rtl="0" eaLnBrk="1" latinLnBrk="0" hangingPunct="1">
        <a:spcBef>
          <a:spcPct val="20000"/>
        </a:spcBef>
        <a:buFont typeface="Arial" pitchFamily="34" charset="0"/>
        <a:buChar char="•"/>
        <a:defRPr sz="2365" kern="1200">
          <a:solidFill>
            <a:schemeClr val="tx1"/>
          </a:solidFill>
          <a:latin typeface="Roboto" pitchFamily="2" charset="0"/>
          <a:ea typeface="+mn-ea"/>
          <a:cs typeface="+mn-cs"/>
        </a:defRPr>
      </a:lvl3pPr>
      <a:lvl4pPr marL="1576637" indent="-225234" algn="l" defTabSz="900935" rtl="0" eaLnBrk="1" latinLnBrk="0" hangingPunct="1">
        <a:spcBef>
          <a:spcPct val="20000"/>
        </a:spcBef>
        <a:buFont typeface="Arial" pitchFamily="34" charset="0"/>
        <a:buChar char="–"/>
        <a:defRPr sz="2014" kern="1200">
          <a:solidFill>
            <a:schemeClr val="tx1"/>
          </a:solidFill>
          <a:latin typeface="Roboto" pitchFamily="2" charset="0"/>
          <a:ea typeface="+mn-ea"/>
          <a:cs typeface="+mn-cs"/>
        </a:defRPr>
      </a:lvl4pPr>
      <a:lvl5pPr marL="2027105" indent="-225234" algn="l" defTabSz="900935" rtl="0" eaLnBrk="1" latinLnBrk="0" hangingPunct="1">
        <a:spcBef>
          <a:spcPct val="20000"/>
        </a:spcBef>
        <a:buFont typeface="Arial" pitchFamily="34" charset="0"/>
        <a:buChar char="»"/>
        <a:defRPr sz="2014" kern="1200">
          <a:solidFill>
            <a:schemeClr val="tx1"/>
          </a:solidFill>
          <a:latin typeface="Roboto" pitchFamily="2" charset="0"/>
          <a:ea typeface="+mn-ea"/>
          <a:cs typeface="+mn-cs"/>
        </a:defRPr>
      </a:lvl5pPr>
      <a:lvl6pPr marL="2477573" indent="-225234" algn="l" defTabSz="900935" rtl="0" eaLnBrk="1" latinLnBrk="0" hangingPunct="1">
        <a:spcBef>
          <a:spcPct val="20000"/>
        </a:spcBef>
        <a:buFont typeface="Arial" pitchFamily="34" charset="0"/>
        <a:buChar char="•"/>
        <a:defRPr sz="2014" kern="1200">
          <a:solidFill>
            <a:schemeClr val="tx1"/>
          </a:solidFill>
          <a:latin typeface="+mn-lt"/>
          <a:ea typeface="+mn-ea"/>
          <a:cs typeface="+mn-cs"/>
        </a:defRPr>
      </a:lvl6pPr>
      <a:lvl7pPr marL="2928040" indent="-225234" algn="l" defTabSz="900935" rtl="0" eaLnBrk="1" latinLnBrk="0" hangingPunct="1">
        <a:spcBef>
          <a:spcPct val="20000"/>
        </a:spcBef>
        <a:buFont typeface="Arial" pitchFamily="34" charset="0"/>
        <a:buChar char="•"/>
        <a:defRPr sz="2014" kern="1200">
          <a:solidFill>
            <a:schemeClr val="tx1"/>
          </a:solidFill>
          <a:latin typeface="+mn-lt"/>
          <a:ea typeface="+mn-ea"/>
          <a:cs typeface="+mn-cs"/>
        </a:defRPr>
      </a:lvl7pPr>
      <a:lvl8pPr marL="3378508" indent="-225234" algn="l" defTabSz="900935" rtl="0" eaLnBrk="1" latinLnBrk="0" hangingPunct="1">
        <a:spcBef>
          <a:spcPct val="20000"/>
        </a:spcBef>
        <a:buFont typeface="Arial" pitchFamily="34" charset="0"/>
        <a:buChar char="•"/>
        <a:defRPr sz="2014" kern="1200">
          <a:solidFill>
            <a:schemeClr val="tx1"/>
          </a:solidFill>
          <a:latin typeface="+mn-lt"/>
          <a:ea typeface="+mn-ea"/>
          <a:cs typeface="+mn-cs"/>
        </a:defRPr>
      </a:lvl8pPr>
      <a:lvl9pPr marL="3828976" indent="-225234" algn="l" defTabSz="900935" rtl="0" eaLnBrk="1" latinLnBrk="0" hangingPunct="1">
        <a:spcBef>
          <a:spcPct val="20000"/>
        </a:spcBef>
        <a:buFont typeface="Arial" pitchFamily="34" charset="0"/>
        <a:buChar char="•"/>
        <a:defRPr sz="2014" kern="1200">
          <a:solidFill>
            <a:schemeClr val="tx1"/>
          </a:solidFill>
          <a:latin typeface="+mn-lt"/>
          <a:ea typeface="+mn-ea"/>
          <a:cs typeface="+mn-cs"/>
        </a:defRPr>
      </a:lvl9pPr>
    </p:bodyStyle>
    <p:otherStyle>
      <a:defPPr>
        <a:defRPr lang="ru-RU"/>
      </a:defPPr>
      <a:lvl1pPr marL="0" algn="l" defTabSz="900935" rtl="0" eaLnBrk="1" latinLnBrk="0" hangingPunct="1">
        <a:defRPr sz="1752" kern="1200">
          <a:solidFill>
            <a:schemeClr val="tx1"/>
          </a:solidFill>
          <a:latin typeface="+mn-lt"/>
          <a:ea typeface="+mn-ea"/>
          <a:cs typeface="+mn-cs"/>
        </a:defRPr>
      </a:lvl1pPr>
      <a:lvl2pPr marL="450468" algn="l" defTabSz="900935" rtl="0" eaLnBrk="1" latinLnBrk="0" hangingPunct="1">
        <a:defRPr sz="1752" kern="1200">
          <a:solidFill>
            <a:schemeClr val="tx1"/>
          </a:solidFill>
          <a:latin typeface="+mn-lt"/>
          <a:ea typeface="+mn-ea"/>
          <a:cs typeface="+mn-cs"/>
        </a:defRPr>
      </a:lvl2pPr>
      <a:lvl3pPr marL="900935" algn="l" defTabSz="900935" rtl="0" eaLnBrk="1" latinLnBrk="0" hangingPunct="1">
        <a:defRPr sz="1752" kern="1200">
          <a:solidFill>
            <a:schemeClr val="tx1"/>
          </a:solidFill>
          <a:latin typeface="+mn-lt"/>
          <a:ea typeface="+mn-ea"/>
          <a:cs typeface="+mn-cs"/>
        </a:defRPr>
      </a:lvl3pPr>
      <a:lvl4pPr marL="1351403" algn="l" defTabSz="900935" rtl="0" eaLnBrk="1" latinLnBrk="0" hangingPunct="1">
        <a:defRPr sz="1752" kern="1200">
          <a:solidFill>
            <a:schemeClr val="tx1"/>
          </a:solidFill>
          <a:latin typeface="+mn-lt"/>
          <a:ea typeface="+mn-ea"/>
          <a:cs typeface="+mn-cs"/>
        </a:defRPr>
      </a:lvl4pPr>
      <a:lvl5pPr marL="1801871" algn="l" defTabSz="900935" rtl="0" eaLnBrk="1" latinLnBrk="0" hangingPunct="1">
        <a:defRPr sz="1752" kern="1200">
          <a:solidFill>
            <a:schemeClr val="tx1"/>
          </a:solidFill>
          <a:latin typeface="+mn-lt"/>
          <a:ea typeface="+mn-ea"/>
          <a:cs typeface="+mn-cs"/>
        </a:defRPr>
      </a:lvl5pPr>
      <a:lvl6pPr marL="2252339" algn="l" defTabSz="900935" rtl="0" eaLnBrk="1" latinLnBrk="0" hangingPunct="1">
        <a:defRPr sz="1752" kern="1200">
          <a:solidFill>
            <a:schemeClr val="tx1"/>
          </a:solidFill>
          <a:latin typeface="+mn-lt"/>
          <a:ea typeface="+mn-ea"/>
          <a:cs typeface="+mn-cs"/>
        </a:defRPr>
      </a:lvl6pPr>
      <a:lvl7pPr marL="2702806" algn="l" defTabSz="900935" rtl="0" eaLnBrk="1" latinLnBrk="0" hangingPunct="1">
        <a:defRPr sz="1752" kern="1200">
          <a:solidFill>
            <a:schemeClr val="tx1"/>
          </a:solidFill>
          <a:latin typeface="+mn-lt"/>
          <a:ea typeface="+mn-ea"/>
          <a:cs typeface="+mn-cs"/>
        </a:defRPr>
      </a:lvl7pPr>
      <a:lvl8pPr marL="3153274" algn="l" defTabSz="900935" rtl="0" eaLnBrk="1" latinLnBrk="0" hangingPunct="1">
        <a:defRPr sz="1752" kern="1200">
          <a:solidFill>
            <a:schemeClr val="tx1"/>
          </a:solidFill>
          <a:latin typeface="+mn-lt"/>
          <a:ea typeface="+mn-ea"/>
          <a:cs typeface="+mn-cs"/>
        </a:defRPr>
      </a:lvl8pPr>
      <a:lvl9pPr marL="3603742" algn="l" defTabSz="900935" rtl="0" eaLnBrk="1" latinLnBrk="0" hangingPunct="1">
        <a:defRPr sz="17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15.xml"/><Relationship Id="rId16"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0"/>
          </p:nvPr>
        </p:nvSpPr>
        <p:spPr>
          <a:xfrm>
            <a:off x="29041" y="5661248"/>
            <a:ext cx="5976663" cy="648072"/>
          </a:xfrm>
        </p:spPr>
        <p:txBody>
          <a:bodyPr/>
          <a:lstStyle/>
          <a:p>
            <a:r>
              <a:rPr lang="ru-RU" sz="1400" dirty="0" smtClean="0"/>
              <a:t>Департамент экономики </a:t>
            </a:r>
            <a:endParaRPr lang="ru-RU" sz="1400" dirty="0"/>
          </a:p>
        </p:txBody>
      </p:sp>
      <p:sp>
        <p:nvSpPr>
          <p:cNvPr id="3" name="Текст 2"/>
          <p:cNvSpPr>
            <a:spLocks noGrp="1"/>
          </p:cNvSpPr>
          <p:nvPr>
            <p:ph type="body" sz="quarter" idx="11"/>
          </p:nvPr>
        </p:nvSpPr>
        <p:spPr>
          <a:xfrm>
            <a:off x="899592" y="2780928"/>
            <a:ext cx="7488832" cy="1415008"/>
          </a:xfrm>
        </p:spPr>
        <p:txBody>
          <a:bodyPr>
            <a:normAutofit fontScale="32500" lnSpcReduction="20000"/>
          </a:bodyPr>
          <a:lstStyle/>
          <a:p>
            <a:pPr algn="ctr"/>
            <a:r>
              <a:rPr lang="ru-RU" sz="2800" b="1" dirty="0" smtClean="0"/>
              <a:t> </a:t>
            </a:r>
            <a:r>
              <a:rPr lang="ru-RU" sz="6800" b="1" dirty="0" smtClean="0"/>
              <a:t>О требованиях к благоустройству территории (организация летних  кафе),</a:t>
            </a:r>
          </a:p>
          <a:p>
            <a:pPr algn="ctr"/>
            <a:r>
              <a:rPr lang="ru-RU" sz="6800" b="1" dirty="0" smtClean="0"/>
              <a:t> прилегающей к стационарным предприятиям общественного питания в городе Тобольске </a:t>
            </a:r>
            <a:endParaRPr lang="ru-RU" sz="6800" b="1" dirty="0"/>
          </a:p>
        </p:txBody>
      </p:sp>
      <p:sp>
        <p:nvSpPr>
          <p:cNvPr id="4" name="Rectangle 2"/>
          <p:cNvSpPr>
            <a:spLocks noChangeArrowheads="1"/>
          </p:cNvSpPr>
          <p:nvPr/>
        </p:nvSpPr>
        <p:spPr bwMode="auto">
          <a:xfrm>
            <a:off x="2987824" y="41959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979305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764704"/>
            <a:ext cx="8954458" cy="1292662"/>
          </a:xfrm>
          <a:prstGeom prst="rect">
            <a:avLst/>
          </a:prstGeom>
          <a:ln w="6350">
            <a:solidFill>
              <a:schemeClr val="accent1"/>
            </a:solidFill>
          </a:ln>
        </p:spPr>
        <p:txBody>
          <a:bodyPr wrap="square">
            <a:spAutoFit/>
          </a:bodyPr>
          <a:lstStyle/>
          <a:p>
            <a:pPr algn="just"/>
            <a:r>
              <a:rPr lang="ru-RU" sz="1300" dirty="0" smtClean="0">
                <a:solidFill>
                  <a:schemeClr val="accent1">
                    <a:lumMod val="75000"/>
                  </a:schemeClr>
                </a:solidFill>
              </a:rPr>
              <a:t>      Высота </a:t>
            </a:r>
            <a:r>
              <a:rPr lang="ru-RU" sz="1300" dirty="0">
                <a:solidFill>
                  <a:schemeClr val="accent1">
                    <a:lumMod val="75000"/>
                  </a:schemeClr>
                </a:solidFill>
              </a:rPr>
              <a:t>технологического настила не должна превышать 0,45 м от отметки тротуара до верхней отметки пола технологического настила. Технологический настил свыше 0,2 м необходимо обеспечить лестничным </a:t>
            </a:r>
            <a:r>
              <a:rPr lang="ru-RU" sz="1300" dirty="0" smtClean="0">
                <a:solidFill>
                  <a:schemeClr val="accent1">
                    <a:lumMod val="75000"/>
                  </a:schemeClr>
                </a:solidFill>
              </a:rPr>
              <a:t>сходом и пандусом </a:t>
            </a:r>
            <a:r>
              <a:rPr lang="ru-RU" sz="1300" dirty="0">
                <a:solidFill>
                  <a:schemeClr val="accent1">
                    <a:lumMod val="75000"/>
                  </a:schemeClr>
                </a:solidFill>
              </a:rPr>
              <a:t>в соответствии с требованием действующего </a:t>
            </a:r>
            <a:r>
              <a:rPr lang="ru-RU" sz="1300" dirty="0" smtClean="0">
                <a:solidFill>
                  <a:schemeClr val="accent1">
                    <a:lumMod val="75000"/>
                  </a:schemeClr>
                </a:solidFill>
              </a:rPr>
              <a:t>законодательства,</a:t>
            </a:r>
            <a:r>
              <a:rPr lang="ru-RU" sz="1300" dirty="0">
                <a:solidFill>
                  <a:schemeClr val="accent1">
                    <a:lumMod val="75000"/>
                  </a:schemeClr>
                </a:solidFill>
              </a:rPr>
              <a:t> для маломобильных групп </a:t>
            </a:r>
            <a:r>
              <a:rPr lang="ru-RU" sz="1300" dirty="0" smtClean="0">
                <a:solidFill>
                  <a:schemeClr val="accent1">
                    <a:lumMod val="75000"/>
                  </a:schemeClr>
                </a:solidFill>
              </a:rPr>
              <a:t>населения.</a:t>
            </a:r>
            <a:endParaRPr lang="ru-RU" sz="1300" dirty="0">
              <a:solidFill>
                <a:schemeClr val="accent1">
                  <a:lumMod val="75000"/>
                </a:schemeClr>
              </a:solidFill>
            </a:endParaRPr>
          </a:p>
          <a:p>
            <a:pPr algn="just"/>
            <a:r>
              <a:rPr lang="ru-RU" sz="1300" dirty="0">
                <a:solidFill>
                  <a:schemeClr val="accent1">
                    <a:lumMod val="75000"/>
                  </a:schemeClr>
                </a:solidFill>
              </a:rPr>
              <a:t>       Лестничные сходы с технологического настила устраиваются в границах территории сезонного обслуживания.</a:t>
            </a:r>
          </a:p>
          <a:p>
            <a:pPr algn="just"/>
            <a:r>
              <a:rPr lang="ru-RU" sz="1300" dirty="0">
                <a:solidFill>
                  <a:schemeClr val="accent1">
                    <a:lumMod val="75000"/>
                  </a:schemeClr>
                </a:solidFill>
              </a:rPr>
              <a:t>       Ширина устраиваемых лестниц не должна быть менее 0,90 </a:t>
            </a:r>
            <a:r>
              <a:rPr lang="ru-RU" sz="1300" dirty="0" smtClean="0">
                <a:solidFill>
                  <a:schemeClr val="accent1">
                    <a:lumMod val="75000"/>
                  </a:schemeClr>
                </a:solidFill>
              </a:rPr>
              <a:t>м.</a:t>
            </a: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3" name="Рисунок 2"/>
          <p:cNvPicPr>
            <a:picLocks noChangeAspect="1"/>
          </p:cNvPicPr>
          <p:nvPr/>
        </p:nvPicPr>
        <p:blipFill>
          <a:blip r:embed="rId3"/>
          <a:stretch>
            <a:fillRect/>
          </a:stretch>
        </p:blipFill>
        <p:spPr>
          <a:xfrm>
            <a:off x="5220072" y="2276872"/>
            <a:ext cx="3841890" cy="4119140"/>
          </a:xfrm>
          <a:prstGeom prst="rect">
            <a:avLst/>
          </a:prstGeom>
        </p:spPr>
      </p:pic>
      <p:pic>
        <p:nvPicPr>
          <p:cNvPr id="5" name="Рисунок 4"/>
          <p:cNvPicPr>
            <a:picLocks noChangeAspect="1"/>
          </p:cNvPicPr>
          <p:nvPr/>
        </p:nvPicPr>
        <p:blipFill>
          <a:blip r:embed="rId4"/>
          <a:stretch>
            <a:fillRect/>
          </a:stretch>
        </p:blipFill>
        <p:spPr>
          <a:xfrm>
            <a:off x="76755" y="2636912"/>
            <a:ext cx="4343400" cy="3209925"/>
          </a:xfrm>
          <a:prstGeom prst="rect">
            <a:avLst/>
          </a:prstGeom>
        </p:spPr>
      </p:pic>
    </p:spTree>
    <p:extLst>
      <p:ext uri="{BB962C8B-B14F-4D97-AF65-F5344CB8AC3E}">
        <p14:creationId xmlns:p14="http://schemas.microsoft.com/office/powerpoint/2010/main" val="3156861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3523" y="749395"/>
            <a:ext cx="8954458" cy="830997"/>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a:t>
            </a:r>
            <a:r>
              <a:rPr lang="ru-RU" sz="2000" b="1" dirty="0" smtClean="0">
                <a:solidFill>
                  <a:schemeClr val="accent1">
                    <a:lumMod val="75000"/>
                  </a:schemeClr>
                </a:solidFill>
              </a:rPr>
              <a:t>Не </a:t>
            </a:r>
            <a:r>
              <a:rPr lang="ru-RU" sz="2000" b="1" dirty="0">
                <a:solidFill>
                  <a:schemeClr val="accent1">
                    <a:lumMod val="75000"/>
                  </a:schemeClr>
                </a:solidFill>
              </a:rPr>
              <a:t>допускается </a:t>
            </a:r>
            <a:r>
              <a:rPr lang="ru-RU" sz="1400" dirty="0">
                <a:solidFill>
                  <a:schemeClr val="accent1">
                    <a:lumMod val="75000"/>
                  </a:schemeClr>
                </a:solidFill>
              </a:rPr>
              <a:t>использование глухих декоративных ограждений</a:t>
            </a:r>
            <a:r>
              <a:rPr lang="ru-RU" sz="1400" dirty="0" smtClean="0">
                <a:solidFill>
                  <a:schemeClr val="accent1">
                    <a:lumMod val="75000"/>
                  </a:schemeClr>
                </a:solidFill>
              </a:rPr>
              <a:t>.</a:t>
            </a:r>
          </a:p>
          <a:p>
            <a:pPr algn="just"/>
            <a:r>
              <a:rPr lang="ru-RU" sz="1400" dirty="0" smtClean="0">
                <a:solidFill>
                  <a:schemeClr val="accent1">
                    <a:lumMod val="75000"/>
                  </a:schemeClr>
                </a:solidFill>
              </a:rPr>
              <a:t>       Декоративные </a:t>
            </a:r>
            <a:r>
              <a:rPr lang="ru-RU" sz="1400" dirty="0">
                <a:solidFill>
                  <a:schemeClr val="accent1">
                    <a:lumMod val="75000"/>
                  </a:schemeClr>
                </a:solidFill>
              </a:rPr>
              <a:t>ограждения, используемые при обустройстве территории сезонного обслуживания, размещаются в одну линию в границах территории сезонного обслуживания. </a:t>
            </a: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3" name="Рисунок 2"/>
          <p:cNvPicPr>
            <a:picLocks noChangeAspect="1"/>
          </p:cNvPicPr>
          <p:nvPr/>
        </p:nvPicPr>
        <p:blipFill>
          <a:blip r:embed="rId3"/>
          <a:stretch>
            <a:fillRect/>
          </a:stretch>
        </p:blipFill>
        <p:spPr>
          <a:xfrm>
            <a:off x="83320" y="1630699"/>
            <a:ext cx="2520280" cy="2237632"/>
          </a:xfrm>
          <a:prstGeom prst="rect">
            <a:avLst/>
          </a:prstGeom>
        </p:spPr>
      </p:pic>
      <p:pic>
        <p:nvPicPr>
          <p:cNvPr id="7" name="Рисунок 6"/>
          <p:cNvPicPr>
            <a:picLocks noChangeAspect="1"/>
          </p:cNvPicPr>
          <p:nvPr/>
        </p:nvPicPr>
        <p:blipFill>
          <a:blip r:embed="rId4"/>
          <a:stretch>
            <a:fillRect/>
          </a:stretch>
        </p:blipFill>
        <p:spPr>
          <a:xfrm>
            <a:off x="4521997" y="1660870"/>
            <a:ext cx="4525984" cy="4504433"/>
          </a:xfrm>
          <a:prstGeom prst="rect">
            <a:avLst/>
          </a:prstGeom>
        </p:spPr>
      </p:pic>
      <p:pic>
        <p:nvPicPr>
          <p:cNvPr id="8" name="Рисунок 7"/>
          <p:cNvPicPr>
            <a:picLocks noChangeAspect="1"/>
          </p:cNvPicPr>
          <p:nvPr/>
        </p:nvPicPr>
        <p:blipFill>
          <a:blip r:embed="rId5"/>
          <a:stretch>
            <a:fillRect/>
          </a:stretch>
        </p:blipFill>
        <p:spPr>
          <a:xfrm>
            <a:off x="1835696" y="3573016"/>
            <a:ext cx="2664892" cy="3105370"/>
          </a:xfrm>
          <a:prstGeom prst="rect">
            <a:avLst/>
          </a:prstGeom>
        </p:spPr>
      </p:pic>
    </p:spTree>
    <p:extLst>
      <p:ext uri="{BB962C8B-B14F-4D97-AF65-F5344CB8AC3E}">
        <p14:creationId xmlns:p14="http://schemas.microsoft.com/office/powerpoint/2010/main" val="1947132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3523" y="749395"/>
            <a:ext cx="8954458" cy="1384995"/>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Высота </a:t>
            </a:r>
            <a:r>
              <a:rPr lang="ru-RU" sz="1400" dirty="0">
                <a:solidFill>
                  <a:schemeClr val="accent1">
                    <a:lumMod val="75000"/>
                  </a:schemeClr>
                </a:solidFill>
              </a:rPr>
              <a:t>декоративных ограждений не может быть менее 0,60 м и превышать 0,90 м.</a:t>
            </a:r>
          </a:p>
          <a:p>
            <a:pPr algn="just"/>
            <a:r>
              <a:rPr lang="ru-RU" sz="1400" dirty="0" smtClean="0">
                <a:solidFill>
                  <a:schemeClr val="accent1">
                    <a:lumMod val="75000"/>
                  </a:schemeClr>
                </a:solidFill>
              </a:rPr>
              <a:t>       </a:t>
            </a:r>
            <a:r>
              <a:rPr lang="ru-RU" sz="1400" dirty="0">
                <a:solidFill>
                  <a:schemeClr val="accent1">
                    <a:lumMod val="75000"/>
                  </a:schemeClr>
                </a:solidFill>
              </a:rPr>
              <a:t>Конструкции декоративных ограждений, устраиваемых на асфальтобетонном покрытии (покрытий из тротуарной плитки), должны быть выполнены из жестких секций, скрепленных между собой элементами, обеспечивающими их устойчивость.</a:t>
            </a:r>
          </a:p>
          <a:p>
            <a:pPr algn="just"/>
            <a:r>
              <a:rPr lang="ru-RU" sz="1400" dirty="0">
                <a:solidFill>
                  <a:schemeClr val="accent1">
                    <a:lumMod val="75000"/>
                  </a:schemeClr>
                </a:solidFill>
              </a:rPr>
              <a:t>       Конструкции декоративных ограждений не должны содержать элементов, создающих угрозу безопасности пешеходного движения</a:t>
            </a:r>
            <a:r>
              <a:rPr lang="ru-RU" sz="1400" dirty="0" smtClean="0">
                <a:solidFill>
                  <a:schemeClr val="accent1">
                    <a:lumMod val="75000"/>
                  </a:schemeClr>
                </a:solidFill>
              </a:rPr>
              <a:t>.</a:t>
            </a: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5" name="Рисунок 4"/>
          <p:cNvPicPr>
            <a:picLocks noChangeAspect="1"/>
          </p:cNvPicPr>
          <p:nvPr/>
        </p:nvPicPr>
        <p:blipFill>
          <a:blip r:embed="rId3"/>
          <a:stretch>
            <a:fillRect/>
          </a:stretch>
        </p:blipFill>
        <p:spPr>
          <a:xfrm>
            <a:off x="199261" y="2159459"/>
            <a:ext cx="3272869" cy="4583931"/>
          </a:xfrm>
          <a:prstGeom prst="rect">
            <a:avLst/>
          </a:prstGeom>
        </p:spPr>
      </p:pic>
      <p:pic>
        <p:nvPicPr>
          <p:cNvPr id="6" name="Рисунок 5"/>
          <p:cNvPicPr>
            <a:picLocks noChangeAspect="1"/>
          </p:cNvPicPr>
          <p:nvPr/>
        </p:nvPicPr>
        <p:blipFill>
          <a:blip r:embed="rId4"/>
          <a:stretch>
            <a:fillRect/>
          </a:stretch>
        </p:blipFill>
        <p:spPr>
          <a:xfrm>
            <a:off x="3851920" y="2996952"/>
            <a:ext cx="5032283" cy="2304256"/>
          </a:xfrm>
          <a:prstGeom prst="rect">
            <a:avLst/>
          </a:prstGeom>
        </p:spPr>
      </p:pic>
    </p:spTree>
    <p:extLst>
      <p:ext uri="{BB962C8B-B14F-4D97-AF65-F5344CB8AC3E}">
        <p14:creationId xmlns:p14="http://schemas.microsoft.com/office/powerpoint/2010/main" val="633561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764704"/>
            <a:ext cx="8954458" cy="1292662"/>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a:t>
            </a:r>
            <a:r>
              <a:rPr lang="ru-RU" b="1" dirty="0" smtClean="0">
                <a:solidFill>
                  <a:schemeClr val="accent1">
                    <a:lumMod val="75000"/>
                  </a:schemeClr>
                </a:solidFill>
              </a:rPr>
              <a:t>Зонты</a:t>
            </a:r>
            <a:r>
              <a:rPr lang="ru-RU" sz="1400" dirty="0" smtClean="0">
                <a:solidFill>
                  <a:schemeClr val="accent1">
                    <a:lumMod val="75000"/>
                  </a:schemeClr>
                </a:solidFill>
              </a:rPr>
              <a:t> </a:t>
            </a:r>
            <a:r>
              <a:rPr lang="ru-RU" sz="1400" dirty="0">
                <a:solidFill>
                  <a:schemeClr val="accent1">
                    <a:lumMod val="75000"/>
                  </a:schemeClr>
                </a:solidFill>
              </a:rPr>
              <a:t>могут быть как однокупольными, так и многокупольными с центральной опорой. </a:t>
            </a:r>
          </a:p>
          <a:p>
            <a:pPr algn="just"/>
            <a:r>
              <a:rPr lang="ru-RU" sz="1400" dirty="0" smtClean="0">
                <a:solidFill>
                  <a:schemeClr val="accent1">
                    <a:lumMod val="75000"/>
                  </a:schemeClr>
                </a:solidFill>
              </a:rPr>
              <a:t>        Конструкции </a:t>
            </a:r>
            <a:r>
              <a:rPr lang="ru-RU" b="1" dirty="0">
                <a:solidFill>
                  <a:schemeClr val="accent1">
                    <a:lumMod val="75000"/>
                  </a:schemeClr>
                </a:solidFill>
              </a:rPr>
              <a:t>маркиз</a:t>
            </a:r>
            <a:r>
              <a:rPr lang="ru-RU" sz="1400" dirty="0">
                <a:solidFill>
                  <a:schemeClr val="accent1">
                    <a:lumMod val="75000"/>
                  </a:schemeClr>
                </a:solidFill>
              </a:rPr>
              <a:t>, используемых при обустройстве территории сезонного обслуживания, могут быть односторонними (с креплением непосредственно на фасаде здания) либо двустороннее с соответствующим креплением к основанию</a:t>
            </a:r>
            <a:r>
              <a:rPr lang="ru-RU" sz="1400" dirty="0" smtClean="0">
                <a:solidFill>
                  <a:schemeClr val="accent1">
                    <a:lumMod val="75000"/>
                  </a:schemeClr>
                </a:solidFill>
              </a:rPr>
              <a:t>.</a:t>
            </a:r>
          </a:p>
          <a:p>
            <a:pPr algn="just"/>
            <a:r>
              <a:rPr lang="ru-RU" sz="1400" dirty="0" smtClean="0">
                <a:solidFill>
                  <a:schemeClr val="accent1">
                    <a:lumMod val="75000"/>
                  </a:schemeClr>
                </a:solidFill>
              </a:rPr>
              <a:t>        Для </a:t>
            </a:r>
            <a:r>
              <a:rPr lang="ru-RU" sz="1400" dirty="0">
                <a:solidFill>
                  <a:schemeClr val="accent1">
                    <a:lumMod val="75000"/>
                  </a:schemeClr>
                </a:solidFill>
              </a:rPr>
              <a:t>обустройства зонтов и маркиз рекомендуется использовать </a:t>
            </a:r>
            <a:r>
              <a:rPr lang="ru-RU" sz="1400" b="1" dirty="0">
                <a:solidFill>
                  <a:schemeClr val="accent1">
                    <a:lumMod val="75000"/>
                  </a:schemeClr>
                </a:solidFill>
              </a:rPr>
              <a:t>материалы пастельных тонов</a:t>
            </a:r>
            <a:r>
              <a:rPr lang="ru-RU" sz="1400" dirty="0" smtClean="0">
                <a:solidFill>
                  <a:schemeClr val="accent1">
                    <a:lumMod val="75000"/>
                  </a:schemeClr>
                </a:solidFill>
              </a:rPr>
              <a:t>.</a:t>
            </a:r>
            <a:endParaRPr lang="ru-RU" sz="14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3" name="Рисунок 2"/>
          <p:cNvPicPr>
            <a:picLocks noChangeAspect="1"/>
          </p:cNvPicPr>
          <p:nvPr/>
        </p:nvPicPr>
        <p:blipFill>
          <a:blip r:embed="rId3"/>
          <a:stretch>
            <a:fillRect/>
          </a:stretch>
        </p:blipFill>
        <p:spPr>
          <a:xfrm>
            <a:off x="395536" y="2101458"/>
            <a:ext cx="3024336" cy="4536505"/>
          </a:xfrm>
          <a:prstGeom prst="rect">
            <a:avLst/>
          </a:prstGeom>
        </p:spPr>
      </p:pic>
      <p:pic>
        <p:nvPicPr>
          <p:cNvPr id="7" name="Рисунок 6"/>
          <p:cNvPicPr>
            <a:picLocks noChangeAspect="1"/>
          </p:cNvPicPr>
          <p:nvPr/>
        </p:nvPicPr>
        <p:blipFill>
          <a:blip r:embed="rId4"/>
          <a:stretch>
            <a:fillRect/>
          </a:stretch>
        </p:blipFill>
        <p:spPr>
          <a:xfrm>
            <a:off x="4572000" y="2101457"/>
            <a:ext cx="3776524" cy="4536505"/>
          </a:xfrm>
          <a:prstGeom prst="rect">
            <a:avLst/>
          </a:prstGeom>
        </p:spPr>
      </p:pic>
    </p:spTree>
    <p:extLst>
      <p:ext uri="{BB962C8B-B14F-4D97-AF65-F5344CB8AC3E}">
        <p14:creationId xmlns:p14="http://schemas.microsoft.com/office/powerpoint/2010/main" val="2900486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sp>
        <p:nvSpPr>
          <p:cNvPr id="5" name="Прямоугольник 4"/>
          <p:cNvSpPr/>
          <p:nvPr/>
        </p:nvSpPr>
        <p:spPr>
          <a:xfrm>
            <a:off x="107504" y="764704"/>
            <a:ext cx="8954458" cy="615553"/>
          </a:xfrm>
          <a:prstGeom prst="rect">
            <a:avLst/>
          </a:prstGeom>
          <a:ln w="12700">
            <a:solidFill>
              <a:schemeClr val="accent1"/>
            </a:solidFill>
          </a:ln>
        </p:spPr>
        <p:txBody>
          <a:bodyPr wrap="square">
            <a:spAutoFit/>
          </a:bodyPr>
          <a:lstStyle/>
          <a:p>
            <a:pPr algn="just"/>
            <a:r>
              <a:rPr lang="ru-RU" sz="1400" b="1" dirty="0" smtClean="0">
                <a:solidFill>
                  <a:schemeClr val="accent1">
                    <a:lumMod val="75000"/>
                  </a:schemeClr>
                </a:solidFill>
              </a:rPr>
              <a:t>    </a:t>
            </a:r>
            <a:r>
              <a:rPr lang="ru-RU" sz="2000" b="1" dirty="0">
                <a:solidFill>
                  <a:schemeClr val="accent1">
                    <a:lumMod val="75000"/>
                  </a:schemeClr>
                </a:solidFill>
              </a:rPr>
              <a:t>Не</a:t>
            </a:r>
            <a:r>
              <a:rPr lang="ru-RU" sz="1400" b="1" dirty="0">
                <a:solidFill>
                  <a:schemeClr val="accent1">
                    <a:lumMod val="75000"/>
                  </a:schemeClr>
                </a:solidFill>
              </a:rPr>
              <a:t> </a:t>
            </a:r>
            <a:r>
              <a:rPr lang="ru-RU" sz="2000" b="1" dirty="0">
                <a:solidFill>
                  <a:schemeClr val="accent1">
                    <a:lumMod val="75000"/>
                  </a:schemeClr>
                </a:solidFill>
              </a:rPr>
              <a:t>допускается</a:t>
            </a:r>
            <a:r>
              <a:rPr lang="ru-RU" sz="1400" b="1" dirty="0">
                <a:solidFill>
                  <a:schemeClr val="accent1">
                    <a:lumMod val="75000"/>
                  </a:schemeClr>
                </a:solidFill>
              </a:rPr>
              <a:t> </a:t>
            </a:r>
            <a:r>
              <a:rPr lang="ru-RU" sz="1400" dirty="0" smtClean="0">
                <a:solidFill>
                  <a:schemeClr val="accent1">
                    <a:lumMod val="75000"/>
                  </a:schemeClr>
                </a:solidFill>
              </a:rPr>
              <a:t>при обустройстве </a:t>
            </a:r>
            <a:r>
              <a:rPr lang="ru-RU" sz="1400" dirty="0">
                <a:solidFill>
                  <a:schemeClr val="accent1">
                    <a:lumMod val="75000"/>
                  </a:schemeClr>
                </a:solidFill>
              </a:rPr>
              <a:t>территории сезонного </a:t>
            </a:r>
            <a:r>
              <a:rPr lang="ru-RU" sz="1400" dirty="0" smtClean="0">
                <a:solidFill>
                  <a:schemeClr val="accent1">
                    <a:lumMod val="75000"/>
                  </a:schemeClr>
                </a:solidFill>
              </a:rPr>
              <a:t>обслуживания </a:t>
            </a:r>
            <a:r>
              <a:rPr lang="ru-RU" sz="1400" b="1" dirty="0" smtClean="0">
                <a:solidFill>
                  <a:schemeClr val="accent1">
                    <a:lumMod val="75000"/>
                  </a:schemeClr>
                </a:solidFill>
              </a:rPr>
              <a:t>использование шатров</a:t>
            </a:r>
          </a:p>
        </p:txBody>
      </p:sp>
      <p:pic>
        <p:nvPicPr>
          <p:cNvPr id="13" name="Рисунок 12"/>
          <p:cNvPicPr>
            <a:picLocks noChangeAspect="1"/>
          </p:cNvPicPr>
          <p:nvPr/>
        </p:nvPicPr>
        <p:blipFill>
          <a:blip r:embed="rId3"/>
          <a:stretch>
            <a:fillRect/>
          </a:stretch>
        </p:blipFill>
        <p:spPr>
          <a:xfrm>
            <a:off x="1812425" y="1497418"/>
            <a:ext cx="5544616" cy="5239967"/>
          </a:xfrm>
          <a:prstGeom prst="rect">
            <a:avLst/>
          </a:prstGeom>
        </p:spPr>
      </p:pic>
    </p:spTree>
    <p:extLst>
      <p:ext uri="{BB962C8B-B14F-4D97-AF65-F5344CB8AC3E}">
        <p14:creationId xmlns:p14="http://schemas.microsoft.com/office/powerpoint/2010/main" val="1971053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764704"/>
            <a:ext cx="8954458" cy="1446550"/>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В </a:t>
            </a:r>
            <a:r>
              <a:rPr lang="ru-RU" sz="1400" dirty="0">
                <a:solidFill>
                  <a:schemeClr val="accent1">
                    <a:lumMod val="75000"/>
                  </a:schemeClr>
                </a:solidFill>
              </a:rPr>
              <a:t>составе </a:t>
            </a:r>
            <a:r>
              <a:rPr lang="ru-RU" b="1" dirty="0">
                <a:solidFill>
                  <a:schemeClr val="accent1">
                    <a:lumMod val="75000"/>
                  </a:schemeClr>
                </a:solidFill>
              </a:rPr>
              <a:t>мебели</a:t>
            </a:r>
            <a:r>
              <a:rPr lang="ru-RU" sz="1400" dirty="0">
                <a:solidFill>
                  <a:schemeClr val="accent1">
                    <a:lumMod val="75000"/>
                  </a:schemeClr>
                </a:solidFill>
              </a:rPr>
              <a:t>, используемой при обустройстве территории сезонного обслуживания, могут использоваться столы, стулья, в том числе, коктейльные и барные столы и стулья, складные, трансформируемые столы, кресла, диваны, компактные складные сиденья, скамьи, скамьи для оконных ниш и иное оборудование.</a:t>
            </a:r>
          </a:p>
          <a:p>
            <a:pPr algn="just"/>
            <a:r>
              <a:rPr lang="ru-RU" sz="1400" dirty="0" smtClean="0">
                <a:solidFill>
                  <a:schemeClr val="accent1">
                    <a:lumMod val="75000"/>
                  </a:schemeClr>
                </a:solidFill>
              </a:rPr>
              <a:t>      Использование </a:t>
            </a:r>
            <a:r>
              <a:rPr lang="ru-RU" sz="1400" dirty="0">
                <a:solidFill>
                  <a:schemeClr val="accent1">
                    <a:lumMod val="75000"/>
                  </a:schemeClr>
                </a:solidFill>
              </a:rPr>
              <a:t>интерьерной мебели для обустройства территории сезонного обслуживания не допускается</a:t>
            </a:r>
            <a:r>
              <a:rPr lang="ru-RU" sz="1400" dirty="0" smtClean="0">
                <a:solidFill>
                  <a:schemeClr val="accent1">
                    <a:lumMod val="75000"/>
                  </a:schemeClr>
                </a:solidFill>
              </a:rPr>
              <a:t>.</a:t>
            </a:r>
            <a:endParaRPr lang="ru-RU" sz="14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3" name="Рисунок 2"/>
          <p:cNvPicPr>
            <a:picLocks noChangeAspect="1"/>
          </p:cNvPicPr>
          <p:nvPr/>
        </p:nvPicPr>
        <p:blipFill>
          <a:blip r:embed="rId3"/>
          <a:stretch>
            <a:fillRect/>
          </a:stretch>
        </p:blipFill>
        <p:spPr>
          <a:xfrm>
            <a:off x="107504" y="2323727"/>
            <a:ext cx="1236407" cy="1406110"/>
          </a:xfrm>
          <a:prstGeom prst="rect">
            <a:avLst/>
          </a:prstGeom>
        </p:spPr>
      </p:pic>
      <p:pic>
        <p:nvPicPr>
          <p:cNvPr id="7" name="Рисунок 6"/>
          <p:cNvPicPr>
            <a:picLocks noChangeAspect="1"/>
          </p:cNvPicPr>
          <p:nvPr/>
        </p:nvPicPr>
        <p:blipFill>
          <a:blip r:embed="rId4"/>
          <a:stretch>
            <a:fillRect/>
          </a:stretch>
        </p:blipFill>
        <p:spPr>
          <a:xfrm>
            <a:off x="2304765" y="2256863"/>
            <a:ext cx="1559234" cy="1328236"/>
          </a:xfrm>
          <a:prstGeom prst="rect">
            <a:avLst/>
          </a:prstGeom>
        </p:spPr>
      </p:pic>
      <p:pic>
        <p:nvPicPr>
          <p:cNvPr id="10" name="Рисунок 9"/>
          <p:cNvPicPr>
            <a:picLocks noChangeAspect="1"/>
          </p:cNvPicPr>
          <p:nvPr/>
        </p:nvPicPr>
        <p:blipFill>
          <a:blip r:embed="rId5"/>
          <a:stretch>
            <a:fillRect/>
          </a:stretch>
        </p:blipFill>
        <p:spPr>
          <a:xfrm>
            <a:off x="3923928" y="2301750"/>
            <a:ext cx="1634587" cy="963546"/>
          </a:xfrm>
          <a:prstGeom prst="rect">
            <a:avLst/>
          </a:prstGeom>
        </p:spPr>
      </p:pic>
      <p:pic>
        <p:nvPicPr>
          <p:cNvPr id="11" name="Рисунок 10"/>
          <p:cNvPicPr>
            <a:picLocks noChangeAspect="1"/>
          </p:cNvPicPr>
          <p:nvPr/>
        </p:nvPicPr>
        <p:blipFill>
          <a:blip r:embed="rId6"/>
          <a:stretch>
            <a:fillRect/>
          </a:stretch>
        </p:blipFill>
        <p:spPr>
          <a:xfrm>
            <a:off x="2551853" y="3494920"/>
            <a:ext cx="1181162" cy="1307241"/>
          </a:xfrm>
          <a:prstGeom prst="rect">
            <a:avLst/>
          </a:prstGeom>
        </p:spPr>
      </p:pic>
      <p:pic>
        <p:nvPicPr>
          <p:cNvPr id="12" name="Рисунок 11"/>
          <p:cNvPicPr>
            <a:picLocks noChangeAspect="1"/>
          </p:cNvPicPr>
          <p:nvPr/>
        </p:nvPicPr>
        <p:blipFill>
          <a:blip r:embed="rId7"/>
          <a:stretch>
            <a:fillRect/>
          </a:stretch>
        </p:blipFill>
        <p:spPr>
          <a:xfrm>
            <a:off x="1231049" y="2706464"/>
            <a:ext cx="1134857" cy="1345993"/>
          </a:xfrm>
          <a:prstGeom prst="rect">
            <a:avLst/>
          </a:prstGeom>
        </p:spPr>
      </p:pic>
      <p:pic>
        <p:nvPicPr>
          <p:cNvPr id="9" name="Рисунок 8"/>
          <p:cNvPicPr>
            <a:picLocks noChangeAspect="1"/>
          </p:cNvPicPr>
          <p:nvPr/>
        </p:nvPicPr>
        <p:blipFill>
          <a:blip r:embed="rId8"/>
          <a:stretch>
            <a:fillRect/>
          </a:stretch>
        </p:blipFill>
        <p:spPr>
          <a:xfrm>
            <a:off x="-7724" y="3692211"/>
            <a:ext cx="1351635" cy="1453645"/>
          </a:xfrm>
          <a:prstGeom prst="rect">
            <a:avLst/>
          </a:prstGeom>
        </p:spPr>
      </p:pic>
      <p:pic>
        <p:nvPicPr>
          <p:cNvPr id="8" name="Рисунок 7"/>
          <p:cNvPicPr>
            <a:picLocks noChangeAspect="1"/>
          </p:cNvPicPr>
          <p:nvPr/>
        </p:nvPicPr>
        <p:blipFill>
          <a:blip r:embed="rId9"/>
          <a:stretch>
            <a:fillRect/>
          </a:stretch>
        </p:blipFill>
        <p:spPr>
          <a:xfrm>
            <a:off x="1428137" y="4039168"/>
            <a:ext cx="1298492" cy="1090092"/>
          </a:xfrm>
          <a:prstGeom prst="rect">
            <a:avLst/>
          </a:prstGeom>
        </p:spPr>
      </p:pic>
      <p:pic>
        <p:nvPicPr>
          <p:cNvPr id="13" name="Рисунок 12"/>
          <p:cNvPicPr>
            <a:picLocks noChangeAspect="1"/>
          </p:cNvPicPr>
          <p:nvPr/>
        </p:nvPicPr>
        <p:blipFill>
          <a:blip r:embed="rId10"/>
          <a:stretch>
            <a:fillRect/>
          </a:stretch>
        </p:blipFill>
        <p:spPr>
          <a:xfrm>
            <a:off x="5454158" y="2306604"/>
            <a:ext cx="2099187" cy="1066800"/>
          </a:xfrm>
          <a:prstGeom prst="rect">
            <a:avLst/>
          </a:prstGeom>
        </p:spPr>
      </p:pic>
      <p:pic>
        <p:nvPicPr>
          <p:cNvPr id="14" name="Рисунок 13"/>
          <p:cNvPicPr>
            <a:picLocks noChangeAspect="1"/>
          </p:cNvPicPr>
          <p:nvPr/>
        </p:nvPicPr>
        <p:blipFill>
          <a:blip r:embed="rId11"/>
          <a:stretch>
            <a:fillRect/>
          </a:stretch>
        </p:blipFill>
        <p:spPr>
          <a:xfrm>
            <a:off x="3918962" y="3347904"/>
            <a:ext cx="1724025" cy="1647825"/>
          </a:xfrm>
          <a:prstGeom prst="rect">
            <a:avLst/>
          </a:prstGeom>
        </p:spPr>
      </p:pic>
      <p:pic>
        <p:nvPicPr>
          <p:cNvPr id="18" name="Рисунок 17"/>
          <p:cNvPicPr>
            <a:picLocks noChangeAspect="1"/>
          </p:cNvPicPr>
          <p:nvPr/>
        </p:nvPicPr>
        <p:blipFill>
          <a:blip r:embed="rId12"/>
          <a:stretch>
            <a:fillRect/>
          </a:stretch>
        </p:blipFill>
        <p:spPr>
          <a:xfrm>
            <a:off x="5886149" y="3347904"/>
            <a:ext cx="1987589" cy="1370751"/>
          </a:xfrm>
          <a:prstGeom prst="rect">
            <a:avLst/>
          </a:prstGeom>
        </p:spPr>
      </p:pic>
      <p:pic>
        <p:nvPicPr>
          <p:cNvPr id="21" name="Рисунок 20"/>
          <p:cNvPicPr>
            <a:picLocks noChangeAspect="1"/>
          </p:cNvPicPr>
          <p:nvPr/>
        </p:nvPicPr>
        <p:blipFill>
          <a:blip r:embed="rId13"/>
          <a:stretch>
            <a:fillRect/>
          </a:stretch>
        </p:blipFill>
        <p:spPr>
          <a:xfrm>
            <a:off x="8004722" y="2256864"/>
            <a:ext cx="1003095" cy="1328236"/>
          </a:xfrm>
          <a:prstGeom prst="rect">
            <a:avLst/>
          </a:prstGeom>
        </p:spPr>
      </p:pic>
      <p:pic>
        <p:nvPicPr>
          <p:cNvPr id="22" name="Рисунок 21"/>
          <p:cNvPicPr>
            <a:picLocks noChangeAspect="1"/>
          </p:cNvPicPr>
          <p:nvPr/>
        </p:nvPicPr>
        <p:blipFill>
          <a:blip r:embed="rId14"/>
          <a:stretch>
            <a:fillRect/>
          </a:stretch>
        </p:blipFill>
        <p:spPr>
          <a:xfrm>
            <a:off x="7928437" y="3577746"/>
            <a:ext cx="1114549" cy="1351967"/>
          </a:xfrm>
          <a:prstGeom prst="rect">
            <a:avLst/>
          </a:prstGeom>
        </p:spPr>
      </p:pic>
      <p:pic>
        <p:nvPicPr>
          <p:cNvPr id="6" name="Рисунок 5"/>
          <p:cNvPicPr>
            <a:picLocks noChangeAspect="1"/>
          </p:cNvPicPr>
          <p:nvPr/>
        </p:nvPicPr>
        <p:blipFill>
          <a:blip r:embed="rId15"/>
          <a:stretch>
            <a:fillRect/>
          </a:stretch>
        </p:blipFill>
        <p:spPr>
          <a:xfrm>
            <a:off x="3560888" y="5158752"/>
            <a:ext cx="1032912" cy="1545269"/>
          </a:xfrm>
          <a:prstGeom prst="rect">
            <a:avLst/>
          </a:prstGeom>
        </p:spPr>
      </p:pic>
      <p:pic>
        <p:nvPicPr>
          <p:cNvPr id="15" name="Рисунок 14"/>
          <p:cNvPicPr>
            <a:picLocks noChangeAspect="1"/>
          </p:cNvPicPr>
          <p:nvPr/>
        </p:nvPicPr>
        <p:blipFill>
          <a:blip r:embed="rId16"/>
          <a:stretch>
            <a:fillRect/>
          </a:stretch>
        </p:blipFill>
        <p:spPr>
          <a:xfrm>
            <a:off x="5374209" y="5078337"/>
            <a:ext cx="3456384" cy="1628636"/>
          </a:xfrm>
          <a:prstGeom prst="rect">
            <a:avLst/>
          </a:prstGeom>
        </p:spPr>
      </p:pic>
      <p:pic>
        <p:nvPicPr>
          <p:cNvPr id="23" name="Рисунок 22"/>
          <p:cNvPicPr>
            <a:picLocks noChangeAspect="1"/>
          </p:cNvPicPr>
          <p:nvPr/>
        </p:nvPicPr>
        <p:blipFill>
          <a:blip r:embed="rId17"/>
          <a:stretch>
            <a:fillRect/>
          </a:stretch>
        </p:blipFill>
        <p:spPr>
          <a:xfrm>
            <a:off x="395536" y="5175721"/>
            <a:ext cx="2613218" cy="1549029"/>
          </a:xfrm>
          <a:prstGeom prst="rect">
            <a:avLst/>
          </a:prstGeom>
        </p:spPr>
      </p:pic>
    </p:spTree>
    <p:extLst>
      <p:ext uri="{BB962C8B-B14F-4D97-AF65-F5344CB8AC3E}">
        <p14:creationId xmlns:p14="http://schemas.microsoft.com/office/powerpoint/2010/main" val="3824157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1182" y="760636"/>
            <a:ext cx="4752528" cy="2308324"/>
          </a:xfrm>
          <a:prstGeom prst="rect">
            <a:avLst/>
          </a:prstGeom>
          <a:ln w="6350">
            <a:solidFill>
              <a:schemeClr val="accent1"/>
            </a:solidFill>
          </a:ln>
        </p:spPr>
        <p:txBody>
          <a:bodyPr wrap="square">
            <a:spAutoFit/>
          </a:bodyPr>
          <a:lstStyle/>
          <a:p>
            <a:pPr algn="just"/>
            <a:r>
              <a:rPr lang="ru-RU" sz="1400" dirty="0">
                <a:solidFill>
                  <a:schemeClr val="accent1">
                    <a:lumMod val="75000"/>
                  </a:schemeClr>
                </a:solidFill>
              </a:rPr>
              <a:t>         </a:t>
            </a:r>
            <a:r>
              <a:rPr lang="ru-RU" sz="1600" dirty="0" smtClean="0">
                <a:solidFill>
                  <a:schemeClr val="accent1">
                    <a:lumMod val="75000"/>
                  </a:schemeClr>
                </a:solidFill>
              </a:rPr>
              <a:t>Элементы </a:t>
            </a:r>
            <a:r>
              <a:rPr lang="ru-RU" sz="1600" dirty="0">
                <a:solidFill>
                  <a:schemeClr val="accent1">
                    <a:lumMod val="75000"/>
                  </a:schemeClr>
                </a:solidFill>
              </a:rPr>
              <a:t>вертикального и контейнерного </a:t>
            </a:r>
            <a:r>
              <a:rPr lang="ru-RU" sz="1600" dirty="0" smtClean="0">
                <a:solidFill>
                  <a:schemeClr val="accent1">
                    <a:lumMod val="75000"/>
                  </a:schemeClr>
                </a:solidFill>
              </a:rPr>
              <a:t>озеленения  должны </a:t>
            </a:r>
            <a:r>
              <a:rPr lang="ru-RU" sz="1600" dirty="0">
                <a:solidFill>
                  <a:schemeClr val="accent1">
                    <a:lumMod val="75000"/>
                  </a:schemeClr>
                </a:solidFill>
              </a:rPr>
              <a:t>быть устойчивыми</a:t>
            </a:r>
            <a:r>
              <a:rPr lang="ru-RU" sz="1400" dirty="0">
                <a:solidFill>
                  <a:schemeClr val="accent1">
                    <a:lumMod val="75000"/>
                  </a:schemeClr>
                </a:solidFill>
              </a:rPr>
              <a:t>.</a:t>
            </a:r>
          </a:p>
          <a:p>
            <a:pPr algn="just"/>
            <a:r>
              <a:rPr lang="ru-RU" sz="1600" dirty="0" smtClean="0">
                <a:solidFill>
                  <a:schemeClr val="accent1">
                    <a:lumMod val="75000"/>
                  </a:schemeClr>
                </a:solidFill>
              </a:rPr>
              <a:t>        Запрещается</a:t>
            </a:r>
            <a:r>
              <a:rPr lang="ru-RU" sz="1400" dirty="0" smtClean="0">
                <a:solidFill>
                  <a:schemeClr val="accent1">
                    <a:lumMod val="75000"/>
                  </a:schemeClr>
                </a:solidFill>
              </a:rPr>
              <a:t> </a:t>
            </a:r>
            <a:r>
              <a:rPr lang="ru-RU" sz="1400" dirty="0">
                <a:solidFill>
                  <a:schemeClr val="accent1">
                    <a:lumMod val="75000"/>
                  </a:schemeClr>
                </a:solidFill>
              </a:rPr>
              <a:t>использование контейнеров для озеленения, изготовленных </a:t>
            </a:r>
            <a:r>
              <a:rPr lang="ru-RU" sz="1600" dirty="0">
                <a:solidFill>
                  <a:schemeClr val="accent1">
                    <a:lumMod val="75000"/>
                  </a:schemeClr>
                </a:solidFill>
              </a:rPr>
              <a:t>из легко бьющихся, пачкающихся материалов, а также стекла, строительного бетона, необработанного металла и пластика</a:t>
            </a:r>
            <a:r>
              <a:rPr lang="ru-RU" sz="1400" dirty="0">
                <a:solidFill>
                  <a:schemeClr val="accent1">
                    <a:lumMod val="75000"/>
                  </a:schemeClr>
                </a:solidFill>
              </a:rPr>
              <a:t>.</a:t>
            </a:r>
          </a:p>
          <a:p>
            <a:pPr algn="just"/>
            <a:r>
              <a:rPr lang="ru-RU" sz="1400" dirty="0">
                <a:solidFill>
                  <a:schemeClr val="accent1">
                    <a:lumMod val="75000"/>
                  </a:schemeClr>
                </a:solidFill>
              </a:rPr>
              <a:t>        Использование контейнеров для озеленения </a:t>
            </a:r>
            <a:r>
              <a:rPr lang="ru-RU" sz="1600" dirty="0">
                <a:solidFill>
                  <a:schemeClr val="accent1">
                    <a:lumMod val="75000"/>
                  </a:schemeClr>
                </a:solidFill>
              </a:rPr>
              <a:t>со сливным отверстием не допускается</a:t>
            </a:r>
            <a:r>
              <a:rPr lang="ru-RU" sz="1400" dirty="0" smtClean="0">
                <a:solidFill>
                  <a:schemeClr val="accent1">
                    <a:lumMod val="75000"/>
                  </a:schemeClr>
                </a:solidFill>
              </a:rPr>
              <a:t>.</a:t>
            </a:r>
            <a:endParaRPr lang="ru-RU" sz="14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2" name="Рисунок 1"/>
          <p:cNvPicPr>
            <a:picLocks noChangeAspect="1"/>
          </p:cNvPicPr>
          <p:nvPr/>
        </p:nvPicPr>
        <p:blipFill>
          <a:blip r:embed="rId3"/>
          <a:stretch>
            <a:fillRect/>
          </a:stretch>
        </p:blipFill>
        <p:spPr>
          <a:xfrm>
            <a:off x="4932040" y="1246702"/>
            <a:ext cx="4032448" cy="4964875"/>
          </a:xfrm>
          <a:prstGeom prst="rect">
            <a:avLst/>
          </a:prstGeom>
        </p:spPr>
      </p:pic>
      <p:pic>
        <p:nvPicPr>
          <p:cNvPr id="3" name="Рисунок 2"/>
          <p:cNvPicPr>
            <a:picLocks noChangeAspect="1"/>
          </p:cNvPicPr>
          <p:nvPr/>
        </p:nvPicPr>
        <p:blipFill>
          <a:blip r:embed="rId4"/>
          <a:stretch>
            <a:fillRect/>
          </a:stretch>
        </p:blipFill>
        <p:spPr>
          <a:xfrm>
            <a:off x="611560" y="3161094"/>
            <a:ext cx="2808312" cy="3593244"/>
          </a:xfrm>
          <a:prstGeom prst="rect">
            <a:avLst/>
          </a:prstGeom>
        </p:spPr>
      </p:pic>
    </p:spTree>
    <p:extLst>
      <p:ext uri="{BB962C8B-B14F-4D97-AF65-F5344CB8AC3E}">
        <p14:creationId xmlns:p14="http://schemas.microsoft.com/office/powerpoint/2010/main" val="315814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772816"/>
            <a:ext cx="3456384" cy="1384995"/>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Для </a:t>
            </a:r>
            <a:r>
              <a:rPr lang="ru-RU" sz="1400" dirty="0">
                <a:solidFill>
                  <a:schemeClr val="accent1">
                    <a:lumMod val="75000"/>
                  </a:schemeClr>
                </a:solidFill>
              </a:rPr>
              <a:t>организации озеленения территории сезонного обслуживания допускается использование подвесных контейнеров, в том числе путем их размещения на декоративных ограждениях</a:t>
            </a:r>
            <a:r>
              <a:rPr lang="ru-RU" sz="1400" dirty="0" smtClean="0">
                <a:solidFill>
                  <a:schemeClr val="accent1">
                    <a:lumMod val="75000"/>
                  </a:schemeClr>
                </a:solidFill>
              </a:rPr>
              <a:t>.</a:t>
            </a: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3" name="Рисунок 2"/>
          <p:cNvPicPr>
            <a:picLocks noChangeAspect="1"/>
          </p:cNvPicPr>
          <p:nvPr/>
        </p:nvPicPr>
        <p:blipFill>
          <a:blip r:embed="rId3"/>
          <a:stretch>
            <a:fillRect/>
          </a:stretch>
        </p:blipFill>
        <p:spPr>
          <a:xfrm>
            <a:off x="3779912" y="980728"/>
            <a:ext cx="4896544" cy="5512110"/>
          </a:xfrm>
          <a:prstGeom prst="rect">
            <a:avLst/>
          </a:prstGeom>
        </p:spPr>
      </p:pic>
    </p:spTree>
    <p:extLst>
      <p:ext uri="{BB962C8B-B14F-4D97-AF65-F5344CB8AC3E}">
        <p14:creationId xmlns:p14="http://schemas.microsoft.com/office/powerpoint/2010/main" val="2757312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4978" y="908720"/>
            <a:ext cx="8856984" cy="800219"/>
          </a:xfrm>
          <a:prstGeom prst="rect">
            <a:avLst/>
          </a:prstGeom>
          <a:ln w="6350">
            <a:solidFill>
              <a:schemeClr val="accent1"/>
            </a:solidFill>
          </a:ln>
        </p:spPr>
        <p:txBody>
          <a:bodyPr wrap="square">
            <a:spAutoFit/>
          </a:bodyPr>
          <a:lstStyle/>
          <a:p>
            <a:pPr algn="just"/>
            <a:r>
              <a:rPr lang="ru-RU" sz="1600" dirty="0" smtClean="0">
                <a:solidFill>
                  <a:schemeClr val="accent1">
                    <a:lumMod val="75000"/>
                  </a:schemeClr>
                </a:solidFill>
              </a:rPr>
              <a:t>            </a:t>
            </a:r>
            <a:r>
              <a:rPr lang="ru-RU" sz="1600" dirty="0">
                <a:solidFill>
                  <a:schemeClr val="accent1">
                    <a:lumMod val="75000"/>
                  </a:schemeClr>
                </a:solidFill>
              </a:rPr>
              <a:t>Высота шпалер</a:t>
            </a:r>
            <a:r>
              <a:rPr lang="ru-RU" sz="1400" dirty="0">
                <a:solidFill>
                  <a:schemeClr val="accent1">
                    <a:lumMod val="75000"/>
                  </a:schemeClr>
                </a:solidFill>
              </a:rPr>
              <a:t>, используемых для обустройства территории сезонного обслуживания, не должна превышать </a:t>
            </a:r>
            <a:r>
              <a:rPr lang="ru-RU" sz="1600" dirty="0">
                <a:solidFill>
                  <a:schemeClr val="accent1">
                    <a:lumMod val="75000"/>
                  </a:schemeClr>
                </a:solidFill>
              </a:rPr>
              <a:t>1,50</a:t>
            </a:r>
            <a:r>
              <a:rPr lang="ru-RU" sz="1400" dirty="0">
                <a:solidFill>
                  <a:schemeClr val="accent1">
                    <a:lumMod val="75000"/>
                  </a:schemeClr>
                </a:solidFill>
              </a:rPr>
              <a:t> м.</a:t>
            </a:r>
          </a:p>
          <a:p>
            <a:pPr algn="just"/>
            <a:r>
              <a:rPr lang="ru-RU" sz="1400" dirty="0" smtClean="0">
                <a:solidFill>
                  <a:schemeClr val="accent1">
                    <a:lumMod val="75000"/>
                  </a:schemeClr>
                </a:solidFill>
              </a:rPr>
              <a:t>        Устройство </a:t>
            </a:r>
            <a:r>
              <a:rPr lang="ru-RU" sz="1400" dirty="0">
                <a:solidFill>
                  <a:schemeClr val="accent1">
                    <a:lumMod val="75000"/>
                  </a:schemeClr>
                </a:solidFill>
              </a:rPr>
              <a:t>шпалер на фасады </a:t>
            </a:r>
            <a:r>
              <a:rPr lang="ru-RU" sz="1400" dirty="0" smtClean="0">
                <a:solidFill>
                  <a:schemeClr val="accent1">
                    <a:lumMod val="75000"/>
                  </a:schemeClr>
                </a:solidFill>
              </a:rPr>
              <a:t>здания не </a:t>
            </a:r>
            <a:r>
              <a:rPr lang="ru-RU" sz="1400" dirty="0">
                <a:solidFill>
                  <a:schemeClr val="accent1">
                    <a:lumMod val="75000"/>
                  </a:schemeClr>
                </a:solidFill>
              </a:rPr>
              <a:t>допускается</a:t>
            </a:r>
            <a:r>
              <a:rPr lang="ru-RU" sz="1400" dirty="0" smtClean="0">
                <a:solidFill>
                  <a:schemeClr val="accent1">
                    <a:lumMod val="75000"/>
                  </a:schemeClr>
                </a:solidFill>
              </a:rPr>
              <a:t>.</a:t>
            </a:r>
            <a:endParaRPr lang="ru-RU" sz="14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7" name="Рисунок 6"/>
          <p:cNvPicPr>
            <a:picLocks noChangeAspect="1"/>
          </p:cNvPicPr>
          <p:nvPr/>
        </p:nvPicPr>
        <p:blipFill>
          <a:blip r:embed="rId3"/>
          <a:stretch>
            <a:fillRect/>
          </a:stretch>
        </p:blipFill>
        <p:spPr>
          <a:xfrm>
            <a:off x="251520" y="1844824"/>
            <a:ext cx="3672408" cy="4844453"/>
          </a:xfrm>
          <a:prstGeom prst="rect">
            <a:avLst/>
          </a:prstGeom>
        </p:spPr>
      </p:pic>
      <p:sp>
        <p:nvSpPr>
          <p:cNvPr id="9" name="Прямоугольник 8"/>
          <p:cNvSpPr/>
          <p:nvPr/>
        </p:nvSpPr>
        <p:spPr>
          <a:xfrm>
            <a:off x="4859809" y="2236726"/>
            <a:ext cx="3816423" cy="1846659"/>
          </a:xfrm>
          <a:prstGeom prst="rect">
            <a:avLst/>
          </a:prstGeom>
          <a:ln w="12700">
            <a:solidFill>
              <a:schemeClr val="accent1"/>
            </a:solidFill>
          </a:ln>
        </p:spPr>
        <p:txBody>
          <a:bodyPr wrap="square">
            <a:spAutoFit/>
          </a:bodyPr>
          <a:lstStyle/>
          <a:p>
            <a:pPr algn="just"/>
            <a:r>
              <a:rPr lang="ru-RU" sz="1600" dirty="0">
                <a:solidFill>
                  <a:schemeClr val="accent1">
                    <a:lumMod val="75000"/>
                  </a:schemeClr>
                </a:solidFill>
              </a:rPr>
              <a:t> </a:t>
            </a:r>
            <a:r>
              <a:rPr lang="ru-RU" sz="1600" dirty="0" smtClean="0">
                <a:solidFill>
                  <a:schemeClr val="accent1">
                    <a:lumMod val="75000"/>
                  </a:schemeClr>
                </a:solidFill>
              </a:rPr>
              <a:t>     </a:t>
            </a:r>
            <a:r>
              <a:rPr lang="ru-RU" dirty="0" smtClean="0">
                <a:solidFill>
                  <a:schemeClr val="accent1">
                    <a:lumMod val="75000"/>
                  </a:schemeClr>
                </a:solidFill>
              </a:rPr>
              <a:t>Установка </a:t>
            </a:r>
            <a:r>
              <a:rPr lang="ru-RU" dirty="0">
                <a:solidFill>
                  <a:schemeClr val="accent1">
                    <a:lumMod val="75000"/>
                  </a:schemeClr>
                </a:solidFill>
              </a:rPr>
              <a:t>оборудования</a:t>
            </a:r>
            <a:r>
              <a:rPr lang="ru-RU" sz="1400" dirty="0">
                <a:solidFill>
                  <a:schemeClr val="accent1">
                    <a:lumMod val="75000"/>
                  </a:schemeClr>
                </a:solidFill>
              </a:rPr>
              <a:t>, за исключением маркиз, </a:t>
            </a:r>
            <a:r>
              <a:rPr lang="ru-RU" dirty="0">
                <a:solidFill>
                  <a:schemeClr val="accent1">
                    <a:lumMod val="75000"/>
                  </a:schemeClr>
                </a:solidFill>
              </a:rPr>
              <a:t>производится без его закрепления к фасаду здания</a:t>
            </a:r>
            <a:r>
              <a:rPr lang="ru-RU" sz="1400" dirty="0">
                <a:solidFill>
                  <a:schemeClr val="accent1">
                    <a:lumMod val="75000"/>
                  </a:schemeClr>
                </a:solidFill>
              </a:rPr>
              <a:t>, занимаемого стационарным предприятием общественного питания, для обеспечения сохранности архитектурных элементов</a:t>
            </a:r>
            <a:r>
              <a:rPr lang="ru-RU" sz="1400" dirty="0" smtClean="0">
                <a:solidFill>
                  <a:schemeClr val="accent1">
                    <a:lumMod val="75000"/>
                  </a:schemeClr>
                </a:solidFill>
              </a:rPr>
              <a:t>.</a:t>
            </a:r>
            <a:endParaRPr lang="ru-RU" sz="1400" dirty="0">
              <a:solidFill>
                <a:schemeClr val="accent1">
                  <a:lumMod val="75000"/>
                </a:schemeClr>
              </a:solidFill>
            </a:endParaRPr>
          </a:p>
        </p:txBody>
      </p:sp>
      <p:sp>
        <p:nvSpPr>
          <p:cNvPr id="12" name="Прямоугольник 11"/>
          <p:cNvSpPr/>
          <p:nvPr/>
        </p:nvSpPr>
        <p:spPr>
          <a:xfrm>
            <a:off x="4283744" y="4797152"/>
            <a:ext cx="4680744" cy="738664"/>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Оборудование </a:t>
            </a:r>
            <a:r>
              <a:rPr lang="ru-RU" sz="1400" dirty="0">
                <a:solidFill>
                  <a:schemeClr val="accent1">
                    <a:lumMod val="75000"/>
                  </a:schemeClr>
                </a:solidFill>
              </a:rPr>
              <a:t>должно содержаться в технически исправном состоянии, быть очищенными от грязи и иного мусора</a:t>
            </a:r>
            <a:r>
              <a:rPr lang="ru-RU" sz="1400" dirty="0" smtClean="0">
                <a:solidFill>
                  <a:schemeClr val="accent1">
                    <a:lumMod val="75000"/>
                  </a:schemeClr>
                </a:solidFill>
              </a:rPr>
              <a:t>.</a:t>
            </a:r>
          </a:p>
        </p:txBody>
      </p:sp>
    </p:spTree>
    <p:extLst>
      <p:ext uri="{BB962C8B-B14F-4D97-AF65-F5344CB8AC3E}">
        <p14:creationId xmlns:p14="http://schemas.microsoft.com/office/powerpoint/2010/main" val="3432053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805248"/>
            <a:ext cx="4320480" cy="2092881"/>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Оборудование </a:t>
            </a:r>
            <a:r>
              <a:rPr lang="ru-RU" sz="1400" dirty="0">
                <a:solidFill>
                  <a:schemeClr val="accent1">
                    <a:lumMod val="75000"/>
                  </a:schemeClr>
                </a:solidFill>
              </a:rPr>
              <a:t>должно быть выполнено в </a:t>
            </a:r>
            <a:r>
              <a:rPr lang="ru-RU" sz="1600" dirty="0">
                <a:solidFill>
                  <a:schemeClr val="accent1">
                    <a:lumMod val="75000"/>
                  </a:schemeClr>
                </a:solidFill>
              </a:rPr>
              <a:t>едином архитектурно-художественном стиле</a:t>
            </a:r>
            <a:r>
              <a:rPr lang="ru-RU" sz="1400" dirty="0">
                <a:solidFill>
                  <a:schemeClr val="accent1">
                    <a:lumMod val="75000"/>
                  </a:schemeClr>
                </a:solidFill>
              </a:rPr>
              <a:t> с учетом колористического решения фасадов и стилистики здания, строения, сооружения, в котором размещено стационарное предприятие общественного питания, а также архитектурно-градостроительного решения окружающей застройки и особенностей благоустройства прилегающей территории</a:t>
            </a:r>
            <a:r>
              <a:rPr lang="ru-RU" sz="1400" dirty="0" smtClean="0">
                <a:solidFill>
                  <a:schemeClr val="accent1">
                    <a:lumMod val="75000"/>
                  </a:schemeClr>
                </a:solidFill>
              </a:rPr>
              <a:t>. </a:t>
            </a: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6" name="Рисунок 5"/>
          <p:cNvPicPr>
            <a:picLocks noChangeAspect="1"/>
          </p:cNvPicPr>
          <p:nvPr/>
        </p:nvPicPr>
        <p:blipFill>
          <a:blip r:embed="rId3"/>
          <a:stretch>
            <a:fillRect/>
          </a:stretch>
        </p:blipFill>
        <p:spPr>
          <a:xfrm>
            <a:off x="4644008" y="817907"/>
            <a:ext cx="4032448" cy="2528992"/>
          </a:xfrm>
          <a:prstGeom prst="rect">
            <a:avLst/>
          </a:prstGeom>
        </p:spPr>
      </p:pic>
      <p:pic>
        <p:nvPicPr>
          <p:cNvPr id="7" name="Рисунок 6"/>
          <p:cNvPicPr>
            <a:picLocks noChangeAspect="1"/>
          </p:cNvPicPr>
          <p:nvPr/>
        </p:nvPicPr>
        <p:blipFill>
          <a:blip r:embed="rId4"/>
          <a:stretch>
            <a:fillRect/>
          </a:stretch>
        </p:blipFill>
        <p:spPr>
          <a:xfrm>
            <a:off x="179512" y="3504356"/>
            <a:ext cx="6291490" cy="3165004"/>
          </a:xfrm>
          <a:prstGeom prst="rect">
            <a:avLst/>
          </a:prstGeom>
        </p:spPr>
      </p:pic>
    </p:spTree>
    <p:extLst>
      <p:ext uri="{BB962C8B-B14F-4D97-AF65-F5344CB8AC3E}">
        <p14:creationId xmlns:p14="http://schemas.microsoft.com/office/powerpoint/2010/main" val="1441177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Общие положения</a:t>
            </a:r>
            <a:endParaRPr lang="ru-RU" sz="1800" b="1" dirty="0"/>
          </a:p>
        </p:txBody>
      </p:sp>
      <p:sp>
        <p:nvSpPr>
          <p:cNvPr id="7" name="Прямоугольник 6"/>
          <p:cNvSpPr/>
          <p:nvPr/>
        </p:nvSpPr>
        <p:spPr>
          <a:xfrm>
            <a:off x="251520" y="1412776"/>
            <a:ext cx="8568952" cy="4401205"/>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a:t>
            </a:r>
            <a:r>
              <a:rPr lang="ru-RU" sz="1400" b="1" dirty="0" smtClean="0">
                <a:solidFill>
                  <a:schemeClr val="accent1">
                    <a:lumMod val="75000"/>
                  </a:schemeClr>
                </a:solidFill>
              </a:rPr>
              <a:t>Настоящие </a:t>
            </a:r>
            <a:r>
              <a:rPr lang="ru-RU" sz="1400" b="1" dirty="0">
                <a:solidFill>
                  <a:schemeClr val="accent1">
                    <a:lumMod val="75000"/>
                  </a:schemeClr>
                </a:solidFill>
              </a:rPr>
              <a:t>Требования к благоустройству территории, прилегающей к стационарным предприятиям общественного питания в городе Тобольске, разработаны в соответствии с</a:t>
            </a:r>
            <a:r>
              <a:rPr lang="ru-RU" sz="1400" b="1" dirty="0" smtClean="0">
                <a:solidFill>
                  <a:schemeClr val="accent1">
                    <a:lumMod val="75000"/>
                  </a:schemeClr>
                </a:solidFill>
              </a:rPr>
              <a:t>:</a:t>
            </a:r>
          </a:p>
          <a:p>
            <a:pPr algn="just"/>
            <a:endParaRPr lang="ru-RU" sz="1400" dirty="0">
              <a:solidFill>
                <a:schemeClr val="accent1">
                  <a:lumMod val="75000"/>
                </a:schemeClr>
              </a:solidFill>
            </a:endParaRPr>
          </a:p>
          <a:p>
            <a:pPr marL="285750" indent="-285750" algn="just">
              <a:buFontTx/>
              <a:buChar char="-"/>
            </a:pPr>
            <a:r>
              <a:rPr lang="ru-RU" sz="1400" dirty="0" smtClean="0">
                <a:solidFill>
                  <a:schemeClr val="accent1">
                    <a:lumMod val="75000"/>
                  </a:schemeClr>
                </a:solidFill>
              </a:rPr>
              <a:t>Федеральным законом </a:t>
            </a:r>
            <a:r>
              <a:rPr lang="ru-RU" sz="1400" dirty="0">
                <a:solidFill>
                  <a:schemeClr val="accent1">
                    <a:lumMod val="75000"/>
                  </a:schemeClr>
                </a:solidFill>
              </a:rPr>
              <a:t>от 06.10.2003 № 131-ФЗ «Об общих принципах организации </a:t>
            </a:r>
            <a:r>
              <a:rPr lang="ru-RU" sz="1400" dirty="0" smtClean="0">
                <a:solidFill>
                  <a:schemeClr val="accent1">
                    <a:lumMod val="75000"/>
                  </a:schemeClr>
                </a:solidFill>
              </a:rPr>
              <a:t>местного</a:t>
            </a:r>
          </a:p>
          <a:p>
            <a:pPr algn="just"/>
            <a:r>
              <a:rPr lang="ru-RU" sz="1400" dirty="0" smtClean="0">
                <a:solidFill>
                  <a:schemeClr val="accent1">
                    <a:lumMod val="75000"/>
                  </a:schemeClr>
                </a:solidFill>
              </a:rPr>
              <a:t>самоуправления в </a:t>
            </a:r>
            <a:r>
              <a:rPr lang="ru-RU" sz="1400" dirty="0">
                <a:solidFill>
                  <a:schemeClr val="accent1">
                    <a:lumMod val="75000"/>
                  </a:schemeClr>
                </a:solidFill>
              </a:rPr>
              <a:t>Российской Федерации</a:t>
            </a:r>
            <a:r>
              <a:rPr lang="ru-RU" sz="1400" dirty="0" smtClean="0">
                <a:solidFill>
                  <a:schemeClr val="accent1">
                    <a:lumMod val="75000"/>
                  </a:schemeClr>
                </a:solidFill>
              </a:rPr>
              <a:t>»;</a:t>
            </a:r>
          </a:p>
          <a:p>
            <a:pPr algn="just"/>
            <a:endParaRPr lang="ru-RU" sz="1400" dirty="0">
              <a:solidFill>
                <a:schemeClr val="accent1">
                  <a:lumMod val="75000"/>
                </a:schemeClr>
              </a:solidFill>
            </a:endParaRPr>
          </a:p>
          <a:p>
            <a:pPr marL="285750" indent="-285750" algn="just">
              <a:buFontTx/>
              <a:buChar char="-"/>
            </a:pPr>
            <a:r>
              <a:rPr lang="ru-RU" sz="1400" dirty="0" smtClean="0">
                <a:solidFill>
                  <a:schemeClr val="accent1">
                    <a:lumMod val="75000"/>
                  </a:schemeClr>
                </a:solidFill>
              </a:rPr>
              <a:t>Земельным кодексом </a:t>
            </a:r>
            <a:r>
              <a:rPr lang="ru-RU" sz="1400" dirty="0">
                <a:solidFill>
                  <a:schemeClr val="accent1">
                    <a:lumMod val="75000"/>
                  </a:schemeClr>
                </a:solidFill>
              </a:rPr>
              <a:t>Российской </a:t>
            </a:r>
            <a:r>
              <a:rPr lang="ru-RU" sz="1400" dirty="0" smtClean="0">
                <a:solidFill>
                  <a:schemeClr val="accent1">
                    <a:lumMod val="75000"/>
                  </a:schemeClr>
                </a:solidFill>
              </a:rPr>
              <a:t>Федерации, постановление </a:t>
            </a:r>
            <a:r>
              <a:rPr lang="ru-RU" sz="1400" dirty="0">
                <a:solidFill>
                  <a:schemeClr val="accent1">
                    <a:lumMod val="75000"/>
                  </a:schemeClr>
                </a:solidFill>
              </a:rPr>
              <a:t>Правительства РФ от </a:t>
            </a:r>
            <a:r>
              <a:rPr lang="ru-RU" sz="1400" dirty="0" smtClean="0">
                <a:solidFill>
                  <a:schemeClr val="accent1">
                    <a:lumMod val="75000"/>
                  </a:schemeClr>
                </a:solidFill>
              </a:rPr>
              <a:t>03.12.2014</a:t>
            </a:r>
          </a:p>
          <a:p>
            <a:pPr algn="just"/>
            <a:r>
              <a:rPr lang="ru-RU" sz="1400" dirty="0" smtClean="0">
                <a:solidFill>
                  <a:schemeClr val="accent1">
                    <a:lumMod val="75000"/>
                  </a:schemeClr>
                </a:solidFill>
              </a:rPr>
              <a:t>№1300 </a:t>
            </a:r>
            <a:r>
              <a:rPr lang="ru-RU" sz="1400" dirty="0">
                <a:solidFill>
                  <a:schemeClr val="accent1">
                    <a:lumMod val="75000"/>
                  </a:schemeClr>
                </a:solidFill>
              </a:rPr>
              <a:t>«Об утверждении перечня видов объектов, размещение которых может осуществляться на землях или земельных участках, находящихся в государственной или муниципальной собственности, без предоставления земельных участков и установления сервитутов</a:t>
            </a:r>
            <a:r>
              <a:rPr lang="ru-RU" sz="1400" dirty="0" smtClean="0">
                <a:solidFill>
                  <a:schemeClr val="accent1">
                    <a:lumMod val="75000"/>
                  </a:schemeClr>
                </a:solidFill>
              </a:rPr>
              <a:t>»;</a:t>
            </a:r>
          </a:p>
          <a:p>
            <a:pPr algn="just"/>
            <a:endParaRPr lang="ru-RU" sz="1400" dirty="0">
              <a:solidFill>
                <a:schemeClr val="accent1">
                  <a:lumMod val="75000"/>
                </a:schemeClr>
              </a:solidFill>
            </a:endParaRPr>
          </a:p>
          <a:p>
            <a:pPr marL="285750" indent="-285750" algn="just">
              <a:buFontTx/>
              <a:buChar char="-"/>
            </a:pPr>
            <a:r>
              <a:rPr lang="ru-RU" sz="1400" dirty="0" smtClean="0">
                <a:solidFill>
                  <a:schemeClr val="accent1">
                    <a:lumMod val="75000"/>
                  </a:schemeClr>
                </a:solidFill>
              </a:rPr>
              <a:t>Постановлением </a:t>
            </a:r>
            <a:r>
              <a:rPr lang="ru-RU" sz="1400" dirty="0">
                <a:solidFill>
                  <a:schemeClr val="accent1">
                    <a:lumMod val="75000"/>
                  </a:schemeClr>
                </a:solidFill>
              </a:rPr>
              <a:t>Правительства Тюменской области </a:t>
            </a:r>
            <a:r>
              <a:rPr lang="ru-RU" sz="1400" dirty="0" smtClean="0">
                <a:solidFill>
                  <a:schemeClr val="accent1">
                    <a:lumMod val="75000"/>
                  </a:schemeClr>
                </a:solidFill>
              </a:rPr>
              <a:t>от 03.06.2015 </a:t>
            </a:r>
            <a:r>
              <a:rPr lang="ru-RU" sz="1400" dirty="0">
                <a:solidFill>
                  <a:schemeClr val="accent1">
                    <a:lumMod val="75000"/>
                  </a:schemeClr>
                </a:solidFill>
              </a:rPr>
              <a:t>N 238-п «Об </a:t>
            </a:r>
            <a:r>
              <a:rPr lang="ru-RU" sz="1400" dirty="0" smtClean="0">
                <a:solidFill>
                  <a:schemeClr val="accent1">
                    <a:lumMod val="75000"/>
                  </a:schemeClr>
                </a:solidFill>
              </a:rPr>
              <a:t>утверждении</a:t>
            </a:r>
          </a:p>
          <a:p>
            <a:pPr algn="just"/>
            <a:r>
              <a:rPr lang="ru-RU" sz="1400" dirty="0" smtClean="0">
                <a:solidFill>
                  <a:schemeClr val="accent1">
                    <a:lumMod val="75000"/>
                  </a:schemeClr>
                </a:solidFill>
              </a:rPr>
              <a:t>Положения </a:t>
            </a:r>
            <a:r>
              <a:rPr lang="ru-RU" sz="1400" dirty="0">
                <a:solidFill>
                  <a:schemeClr val="accent1">
                    <a:lumMod val="75000"/>
                  </a:schemeClr>
                </a:solidFill>
              </a:rPr>
              <a:t>о порядке и условиях размещения объектов на землях и земельных участках, находящихся в государственной или муниципальной собственности, без предоставления земельных участков и установления сервитута, публичного сервитута</a:t>
            </a:r>
            <a:r>
              <a:rPr lang="ru-RU" sz="1400" dirty="0" smtClean="0">
                <a:solidFill>
                  <a:schemeClr val="accent1">
                    <a:lumMod val="75000"/>
                  </a:schemeClr>
                </a:solidFill>
              </a:rPr>
              <a:t>»;</a:t>
            </a:r>
          </a:p>
          <a:p>
            <a:pPr algn="just"/>
            <a:endParaRPr lang="ru-RU" sz="1400" dirty="0">
              <a:solidFill>
                <a:schemeClr val="accent1">
                  <a:lumMod val="75000"/>
                </a:schemeClr>
              </a:solidFill>
            </a:endParaRPr>
          </a:p>
          <a:p>
            <a:pPr marL="285750" indent="-285750" algn="just">
              <a:buFontTx/>
              <a:buChar char="-"/>
            </a:pPr>
            <a:r>
              <a:rPr lang="ru-RU" sz="1400" dirty="0" smtClean="0">
                <a:solidFill>
                  <a:schemeClr val="accent1">
                    <a:lumMod val="75000"/>
                  </a:schemeClr>
                </a:solidFill>
              </a:rPr>
              <a:t>Уставом </a:t>
            </a:r>
            <a:r>
              <a:rPr lang="ru-RU" sz="1400" dirty="0">
                <a:solidFill>
                  <a:schemeClr val="accent1">
                    <a:lumMod val="75000"/>
                  </a:schemeClr>
                </a:solidFill>
              </a:rPr>
              <a:t>города </a:t>
            </a:r>
            <a:r>
              <a:rPr lang="ru-RU" sz="1400" dirty="0" smtClean="0">
                <a:solidFill>
                  <a:schemeClr val="accent1">
                    <a:lumMod val="75000"/>
                  </a:schemeClr>
                </a:solidFill>
              </a:rPr>
              <a:t>Тобольска;</a:t>
            </a:r>
          </a:p>
          <a:p>
            <a:pPr algn="just"/>
            <a:r>
              <a:rPr lang="ru-RU" sz="1400" dirty="0" smtClean="0">
                <a:solidFill>
                  <a:schemeClr val="accent1">
                    <a:lumMod val="75000"/>
                  </a:schemeClr>
                </a:solidFill>
              </a:rPr>
              <a:t> </a:t>
            </a:r>
            <a:endParaRPr lang="ru-RU" sz="1400" dirty="0">
              <a:solidFill>
                <a:schemeClr val="accent1">
                  <a:lumMod val="75000"/>
                </a:schemeClr>
              </a:solidFill>
            </a:endParaRPr>
          </a:p>
          <a:p>
            <a:pPr marL="285750" indent="-285750" algn="just">
              <a:buFontTx/>
              <a:buChar char="-"/>
            </a:pPr>
            <a:r>
              <a:rPr lang="ru-RU" sz="1400" dirty="0" smtClean="0">
                <a:solidFill>
                  <a:schemeClr val="accent1">
                    <a:lumMod val="75000"/>
                  </a:schemeClr>
                </a:solidFill>
              </a:rPr>
              <a:t>Правилами </a:t>
            </a:r>
            <a:r>
              <a:rPr lang="ru-RU" sz="1400" dirty="0">
                <a:solidFill>
                  <a:schemeClr val="accent1">
                    <a:lumMod val="75000"/>
                  </a:schemeClr>
                </a:solidFill>
              </a:rPr>
              <a:t>благоустройства территории города </a:t>
            </a:r>
            <a:r>
              <a:rPr lang="ru-RU" sz="1400" dirty="0" smtClean="0">
                <a:solidFill>
                  <a:schemeClr val="accent1">
                    <a:lumMod val="75000"/>
                  </a:schemeClr>
                </a:solidFill>
              </a:rPr>
              <a:t>Тобольска</a:t>
            </a:r>
            <a:r>
              <a:rPr lang="ru-RU" sz="1400" dirty="0">
                <a:solidFill>
                  <a:schemeClr val="accent1">
                    <a:lumMod val="75000"/>
                  </a:schemeClr>
                </a:solidFill>
              </a:rPr>
              <a:t>, утвержденные решением </a:t>
            </a:r>
            <a:r>
              <a:rPr lang="ru-RU" sz="1400" dirty="0" smtClean="0">
                <a:solidFill>
                  <a:schemeClr val="accent1">
                    <a:lumMod val="75000"/>
                  </a:schemeClr>
                </a:solidFill>
              </a:rPr>
              <a:t>тобольской</a:t>
            </a:r>
          </a:p>
          <a:p>
            <a:pPr algn="just"/>
            <a:r>
              <a:rPr lang="ru-RU" sz="1400" dirty="0" smtClean="0">
                <a:solidFill>
                  <a:schemeClr val="accent1">
                    <a:lumMod val="75000"/>
                  </a:schemeClr>
                </a:solidFill>
              </a:rPr>
              <a:t>городской </a:t>
            </a:r>
            <a:r>
              <a:rPr lang="ru-RU" sz="1400" dirty="0">
                <a:solidFill>
                  <a:schemeClr val="accent1">
                    <a:lumMod val="75000"/>
                  </a:schemeClr>
                </a:solidFill>
              </a:rPr>
              <a:t>Думы от 28.07.2020 № 91</a:t>
            </a:r>
            <a:r>
              <a:rPr lang="ru-RU" sz="1400" dirty="0" smtClean="0">
                <a:solidFill>
                  <a:schemeClr val="accent1">
                    <a:lumMod val="75000"/>
                  </a:schemeClr>
                </a:solidFill>
              </a:rPr>
              <a:t>.</a:t>
            </a:r>
            <a:endParaRPr lang="ru-RU" sz="1400" dirty="0">
              <a:solidFill>
                <a:schemeClr val="accent1">
                  <a:lumMod val="75000"/>
                </a:schemeClr>
              </a:solidFill>
            </a:endParaRPr>
          </a:p>
        </p:txBody>
      </p:sp>
    </p:spTree>
    <p:extLst>
      <p:ext uri="{BB962C8B-B14F-4D97-AF65-F5344CB8AC3E}">
        <p14:creationId xmlns:p14="http://schemas.microsoft.com/office/powerpoint/2010/main" val="4246232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sp>
        <p:nvSpPr>
          <p:cNvPr id="5" name="Прямоугольник 4"/>
          <p:cNvSpPr/>
          <p:nvPr/>
        </p:nvSpPr>
        <p:spPr>
          <a:xfrm>
            <a:off x="35496" y="764704"/>
            <a:ext cx="4896544" cy="2092881"/>
          </a:xfrm>
          <a:prstGeom prst="rect">
            <a:avLst/>
          </a:prstGeom>
          <a:ln w="12700">
            <a:solidFill>
              <a:schemeClr val="accent1"/>
            </a:solidFill>
          </a:ln>
        </p:spPr>
        <p:txBody>
          <a:bodyPr wrap="square">
            <a:spAutoFit/>
          </a:bodyPr>
          <a:lstStyle/>
          <a:p>
            <a:pPr algn="just"/>
            <a:r>
              <a:rPr lang="ru-RU" sz="1600" dirty="0" smtClean="0">
                <a:solidFill>
                  <a:schemeClr val="accent1">
                    <a:lumMod val="75000"/>
                  </a:schemeClr>
                </a:solidFill>
              </a:rPr>
              <a:t>          Не </a:t>
            </a:r>
            <a:r>
              <a:rPr lang="ru-RU" sz="1600" dirty="0">
                <a:solidFill>
                  <a:schemeClr val="accent1">
                    <a:lumMod val="75000"/>
                  </a:schemeClr>
                </a:solidFill>
              </a:rPr>
              <a:t>допускается</a:t>
            </a:r>
            <a:r>
              <a:rPr lang="ru-RU" sz="1400" dirty="0">
                <a:solidFill>
                  <a:schemeClr val="accent1">
                    <a:lumMod val="75000"/>
                  </a:schemeClr>
                </a:solidFill>
              </a:rPr>
              <a:t> использование оборудования для размещения на нем </a:t>
            </a:r>
            <a:r>
              <a:rPr lang="ru-RU" sz="1600" dirty="0">
                <a:solidFill>
                  <a:schemeClr val="accent1">
                    <a:lumMod val="75000"/>
                  </a:schemeClr>
                </a:solidFill>
              </a:rPr>
              <a:t>рекламы</a:t>
            </a:r>
            <a:r>
              <a:rPr lang="ru-RU" sz="1400" dirty="0">
                <a:solidFill>
                  <a:schemeClr val="accent1">
                    <a:lumMod val="75000"/>
                  </a:schemeClr>
                </a:solidFill>
              </a:rPr>
              <a:t>, а также иных конструкций (оборудования), не относящихся к целям деятельности по организации дополнительного обслуживания питанием и досуга потребителей</a:t>
            </a:r>
            <a:r>
              <a:rPr lang="ru-RU" sz="1400" dirty="0" smtClean="0">
                <a:solidFill>
                  <a:schemeClr val="accent1">
                    <a:lumMod val="75000"/>
                  </a:schemeClr>
                </a:solidFill>
              </a:rPr>
              <a:t>.</a:t>
            </a:r>
          </a:p>
          <a:p>
            <a:pPr algn="just"/>
            <a:r>
              <a:rPr lang="ru-RU" sz="1400" dirty="0" smtClean="0">
                <a:solidFill>
                  <a:schemeClr val="accent1">
                    <a:lumMod val="75000"/>
                  </a:schemeClr>
                </a:solidFill>
              </a:rPr>
              <a:t>         Высота </a:t>
            </a:r>
            <a:r>
              <a:rPr lang="ru-RU" sz="1400" dirty="0">
                <a:solidFill>
                  <a:schemeClr val="accent1">
                    <a:lumMod val="75000"/>
                  </a:schemeClr>
                </a:solidFill>
              </a:rPr>
              <a:t>оборудования не должна превышать высоту первого этажа (линии перекрытий между первым и вторым этажами) здания, занимаемого стационарным предприятием общественного питания.</a:t>
            </a:r>
          </a:p>
        </p:txBody>
      </p:sp>
      <p:pic>
        <p:nvPicPr>
          <p:cNvPr id="2" name="Рисунок 1"/>
          <p:cNvPicPr>
            <a:picLocks noChangeAspect="1"/>
          </p:cNvPicPr>
          <p:nvPr/>
        </p:nvPicPr>
        <p:blipFill>
          <a:blip r:embed="rId3"/>
          <a:stretch>
            <a:fillRect/>
          </a:stretch>
        </p:blipFill>
        <p:spPr>
          <a:xfrm>
            <a:off x="4961899" y="1124744"/>
            <a:ext cx="4101386" cy="4608512"/>
          </a:xfrm>
          <a:prstGeom prst="rect">
            <a:avLst/>
          </a:prstGeom>
        </p:spPr>
      </p:pic>
      <p:pic>
        <p:nvPicPr>
          <p:cNvPr id="3" name="Рисунок 2"/>
          <p:cNvPicPr>
            <a:picLocks noChangeAspect="1"/>
          </p:cNvPicPr>
          <p:nvPr/>
        </p:nvPicPr>
        <p:blipFill>
          <a:blip r:embed="rId4"/>
          <a:stretch>
            <a:fillRect/>
          </a:stretch>
        </p:blipFill>
        <p:spPr>
          <a:xfrm>
            <a:off x="46892" y="3546504"/>
            <a:ext cx="4873753" cy="2332481"/>
          </a:xfrm>
          <a:prstGeom prst="rect">
            <a:avLst/>
          </a:prstGeom>
        </p:spPr>
      </p:pic>
    </p:spTree>
    <p:extLst>
      <p:ext uri="{BB962C8B-B14F-4D97-AF65-F5344CB8AC3E}">
        <p14:creationId xmlns:p14="http://schemas.microsoft.com/office/powerpoint/2010/main" val="1585746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sp>
        <p:nvSpPr>
          <p:cNvPr id="3" name="Прямоугольник 2"/>
          <p:cNvSpPr/>
          <p:nvPr/>
        </p:nvSpPr>
        <p:spPr>
          <a:xfrm>
            <a:off x="107504" y="764704"/>
            <a:ext cx="5472608" cy="2646878"/>
          </a:xfrm>
          <a:prstGeom prst="rect">
            <a:avLst/>
          </a:prstGeom>
        </p:spPr>
        <p:txBody>
          <a:bodyPr wrap="square">
            <a:spAutoFit/>
          </a:bodyPr>
          <a:lstStyle/>
          <a:p>
            <a:pPr algn="just"/>
            <a:r>
              <a:rPr lang="ru-RU" sz="1400" dirty="0" smtClean="0">
                <a:solidFill>
                  <a:schemeClr val="accent1">
                    <a:lumMod val="75000"/>
                  </a:schemeClr>
                </a:solidFill>
              </a:rPr>
              <a:t>          </a:t>
            </a:r>
            <a:r>
              <a:rPr lang="ru-RU" sz="1600" dirty="0" smtClean="0">
                <a:solidFill>
                  <a:schemeClr val="accent1">
                    <a:lumMod val="75000"/>
                  </a:schemeClr>
                </a:solidFill>
              </a:rPr>
              <a:t>Не </a:t>
            </a:r>
            <a:r>
              <a:rPr lang="ru-RU" sz="1600" dirty="0">
                <a:solidFill>
                  <a:schemeClr val="accent1">
                    <a:lumMod val="75000"/>
                  </a:schemeClr>
                </a:solidFill>
              </a:rPr>
              <a:t>допускается размещать звуковоспроизводящие устройства и устройства звукоусиления</a:t>
            </a:r>
            <a:r>
              <a:rPr lang="ru-RU" sz="1400" dirty="0">
                <a:solidFill>
                  <a:schemeClr val="accent1">
                    <a:lumMod val="75000"/>
                  </a:schemeClr>
                </a:solidFill>
              </a:rPr>
              <a:t>, а также осуществлять действия, нарушающие тишину и покой граждан в период времени, установленный нормативным правовым актом Тюменской области.</a:t>
            </a:r>
          </a:p>
          <a:p>
            <a:pPr algn="just"/>
            <a:r>
              <a:rPr lang="ru-RU" sz="1400" dirty="0">
                <a:solidFill>
                  <a:schemeClr val="accent1">
                    <a:lumMod val="75000"/>
                  </a:schemeClr>
                </a:solidFill>
              </a:rPr>
              <a:t>         </a:t>
            </a:r>
            <a:r>
              <a:rPr lang="ru-RU" sz="1600" dirty="0">
                <a:solidFill>
                  <a:schemeClr val="accent1">
                    <a:lumMod val="75000"/>
                  </a:schemeClr>
                </a:solidFill>
              </a:rPr>
              <a:t>Не допускается использование осветительных приборов </a:t>
            </a:r>
            <a:r>
              <a:rPr lang="ru-RU" sz="1400" dirty="0">
                <a:solidFill>
                  <a:schemeClr val="accent1">
                    <a:lumMod val="75000"/>
                  </a:schemeClr>
                </a:solidFill>
              </a:rPr>
              <a:t>вблизи окон жилых помещений в случае прямого попадания на окна световых лучей.</a:t>
            </a:r>
          </a:p>
          <a:p>
            <a:pPr algn="just"/>
            <a:r>
              <a:rPr lang="ru-RU" sz="1400" dirty="0">
                <a:solidFill>
                  <a:schemeClr val="accent1">
                    <a:lumMod val="75000"/>
                  </a:schemeClr>
                </a:solidFill>
              </a:rPr>
              <a:t>         Территории сезонного обслуживания должны быть </a:t>
            </a:r>
            <a:r>
              <a:rPr lang="ru-RU" sz="1600" dirty="0">
                <a:solidFill>
                  <a:schemeClr val="accent1">
                    <a:lumMod val="75000"/>
                  </a:schemeClr>
                </a:solidFill>
              </a:rPr>
              <a:t>оснащены</a:t>
            </a:r>
            <a:r>
              <a:rPr lang="ru-RU" sz="1400" dirty="0">
                <a:solidFill>
                  <a:schemeClr val="accent1">
                    <a:lumMod val="75000"/>
                  </a:schemeClr>
                </a:solidFill>
              </a:rPr>
              <a:t> дополнительными </a:t>
            </a:r>
            <a:r>
              <a:rPr lang="ru-RU" sz="1600" dirty="0">
                <a:solidFill>
                  <a:schemeClr val="accent1">
                    <a:lumMod val="75000"/>
                  </a:schemeClr>
                </a:solidFill>
              </a:rPr>
              <a:t>урнами для мусора</a:t>
            </a:r>
            <a:r>
              <a:rPr lang="ru-RU" sz="1400" dirty="0">
                <a:solidFill>
                  <a:schemeClr val="accent1">
                    <a:lumMod val="75000"/>
                  </a:schemeClr>
                </a:solidFill>
              </a:rPr>
              <a:t>.</a:t>
            </a:r>
            <a:endParaRPr lang="ru-RU" sz="1400" dirty="0"/>
          </a:p>
        </p:txBody>
      </p:sp>
      <p:pic>
        <p:nvPicPr>
          <p:cNvPr id="2" name="Рисунок 1"/>
          <p:cNvPicPr>
            <a:picLocks noChangeAspect="1"/>
          </p:cNvPicPr>
          <p:nvPr/>
        </p:nvPicPr>
        <p:blipFill>
          <a:blip r:embed="rId3"/>
          <a:stretch>
            <a:fillRect/>
          </a:stretch>
        </p:blipFill>
        <p:spPr>
          <a:xfrm>
            <a:off x="5842995" y="764704"/>
            <a:ext cx="3218967" cy="3048005"/>
          </a:xfrm>
          <a:prstGeom prst="rect">
            <a:avLst/>
          </a:prstGeom>
        </p:spPr>
      </p:pic>
      <p:pic>
        <p:nvPicPr>
          <p:cNvPr id="8" name="Рисунок 7"/>
          <p:cNvPicPr>
            <a:picLocks noChangeAspect="1"/>
          </p:cNvPicPr>
          <p:nvPr/>
        </p:nvPicPr>
        <p:blipFill>
          <a:blip r:embed="rId4"/>
          <a:stretch>
            <a:fillRect/>
          </a:stretch>
        </p:blipFill>
        <p:spPr>
          <a:xfrm>
            <a:off x="5364088" y="4006712"/>
            <a:ext cx="2533650" cy="2676525"/>
          </a:xfrm>
          <a:prstGeom prst="rect">
            <a:avLst/>
          </a:prstGeom>
        </p:spPr>
      </p:pic>
      <p:pic>
        <p:nvPicPr>
          <p:cNvPr id="4" name="Рисунок 3"/>
          <p:cNvPicPr>
            <a:picLocks noChangeAspect="1"/>
          </p:cNvPicPr>
          <p:nvPr/>
        </p:nvPicPr>
        <p:blipFill>
          <a:blip r:embed="rId5"/>
          <a:stretch>
            <a:fillRect/>
          </a:stretch>
        </p:blipFill>
        <p:spPr>
          <a:xfrm>
            <a:off x="755576" y="3541154"/>
            <a:ext cx="3024336" cy="2971144"/>
          </a:xfrm>
          <a:prstGeom prst="rect">
            <a:avLst/>
          </a:prstGeom>
        </p:spPr>
      </p:pic>
    </p:spTree>
    <p:extLst>
      <p:ext uri="{BB962C8B-B14F-4D97-AF65-F5344CB8AC3E}">
        <p14:creationId xmlns:p14="http://schemas.microsoft.com/office/powerpoint/2010/main" val="3028755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0197" y="1052736"/>
            <a:ext cx="8856984" cy="584775"/>
          </a:xfrm>
          <a:prstGeom prst="rect">
            <a:avLst/>
          </a:prstGeom>
          <a:ln w="6350">
            <a:solidFill>
              <a:schemeClr val="accent1"/>
            </a:solidFill>
          </a:ln>
        </p:spPr>
        <p:txBody>
          <a:bodyPr wrap="square">
            <a:spAutoFit/>
          </a:bodyPr>
          <a:lstStyle/>
          <a:p>
            <a:pPr algn="just"/>
            <a:r>
              <a:rPr lang="ru-RU" sz="1600" dirty="0">
                <a:solidFill>
                  <a:schemeClr val="accent1">
                    <a:lumMod val="75000"/>
                  </a:schemeClr>
                </a:solidFill>
              </a:rPr>
              <a:t>         </a:t>
            </a:r>
            <a:r>
              <a:rPr lang="ru-RU" sz="1600" b="1" dirty="0" smtClean="0">
                <a:solidFill>
                  <a:schemeClr val="accent1">
                    <a:lumMod val="75000"/>
                  </a:schemeClr>
                </a:solidFill>
              </a:rPr>
              <a:t>Контроль исполнения требований осуществляет Департамент экономики Администрации города Тобольска.</a:t>
            </a: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smtClean="0"/>
              <a:t>Контроль за соблюдением требований к благоустройству территории</a:t>
            </a:r>
            <a:endParaRPr lang="ru-RU" sz="1600" b="1" dirty="0"/>
          </a:p>
        </p:txBody>
      </p:sp>
      <p:sp>
        <p:nvSpPr>
          <p:cNvPr id="5" name="Прямоугольник 4"/>
          <p:cNvSpPr/>
          <p:nvPr/>
        </p:nvSpPr>
        <p:spPr>
          <a:xfrm>
            <a:off x="170197" y="2276872"/>
            <a:ext cx="8856984" cy="2462213"/>
          </a:xfrm>
          <a:prstGeom prst="rect">
            <a:avLst/>
          </a:prstGeom>
          <a:ln w="12700">
            <a:solidFill>
              <a:schemeClr val="accent1"/>
            </a:solidFill>
          </a:ln>
        </p:spPr>
        <p:txBody>
          <a:bodyPr wrap="square">
            <a:spAutoFit/>
          </a:bodyPr>
          <a:lstStyle/>
          <a:p>
            <a:pPr algn="just" fontAlgn="base"/>
            <a:r>
              <a:rPr lang="ru-RU" sz="1400" dirty="0" smtClean="0">
                <a:solidFill>
                  <a:schemeClr val="accent1">
                    <a:lumMod val="75000"/>
                  </a:schemeClr>
                </a:solidFill>
              </a:rPr>
              <a:t>          В </a:t>
            </a:r>
            <a:r>
              <a:rPr lang="ru-RU" sz="1400" dirty="0">
                <a:solidFill>
                  <a:schemeClr val="accent1">
                    <a:lumMod val="75000"/>
                  </a:schemeClr>
                </a:solidFill>
              </a:rPr>
              <a:t>случае установления факта нарушения положений, установленных Требованиями, уполномоченный орган принимает меры по привлечению лиц, допустивших нарушение положений, установленных Требованиями, к административной ответственности в соответствии </a:t>
            </a:r>
            <a:r>
              <a:rPr lang="ru-RU" sz="1400" dirty="0" smtClean="0">
                <a:solidFill>
                  <a:schemeClr val="accent1">
                    <a:lumMod val="75000"/>
                  </a:schemeClr>
                </a:solidFill>
              </a:rPr>
              <a:t>                              со</a:t>
            </a:r>
            <a:r>
              <a:rPr lang="ru-RU" sz="1400" b="1" dirty="0" smtClean="0">
                <a:solidFill>
                  <a:schemeClr val="accent1">
                    <a:lumMod val="75000"/>
                  </a:schemeClr>
                </a:solidFill>
              </a:rPr>
              <a:t> ст. </a:t>
            </a:r>
            <a:r>
              <a:rPr lang="ru-RU" sz="1400" b="1" dirty="0">
                <a:solidFill>
                  <a:schemeClr val="accent1">
                    <a:lumMod val="75000"/>
                  </a:schemeClr>
                </a:solidFill>
              </a:rPr>
              <a:t>4.3. Нарушение требований к проектированию, размещению, содержанию и восстановлению элементов </a:t>
            </a:r>
            <a:r>
              <a:rPr lang="ru-RU" sz="1400" b="1" dirty="0" smtClean="0">
                <a:solidFill>
                  <a:schemeClr val="accent1">
                    <a:lumMod val="75000"/>
                  </a:schemeClr>
                </a:solidFill>
              </a:rPr>
              <a:t>благоустройства.</a:t>
            </a:r>
            <a:endParaRPr lang="ru-RU" sz="1400" b="1" dirty="0">
              <a:solidFill>
                <a:schemeClr val="accent1">
                  <a:lumMod val="75000"/>
                </a:schemeClr>
              </a:solidFill>
            </a:endParaRPr>
          </a:p>
          <a:p>
            <a:pPr algn="just" fontAlgn="base"/>
            <a:r>
              <a:rPr lang="ru-RU" sz="1400" dirty="0">
                <a:solidFill>
                  <a:schemeClr val="accent1">
                    <a:lumMod val="75000"/>
                  </a:schemeClr>
                </a:solidFill>
              </a:rPr>
              <a:t/>
            </a:r>
            <a:br>
              <a:rPr lang="ru-RU" sz="1400" dirty="0">
                <a:solidFill>
                  <a:schemeClr val="accent1">
                    <a:lumMod val="75000"/>
                  </a:schemeClr>
                </a:solidFill>
              </a:rPr>
            </a:br>
            <a:r>
              <a:rPr lang="ru-RU" sz="1400" dirty="0" smtClean="0">
                <a:solidFill>
                  <a:schemeClr val="accent1">
                    <a:lumMod val="75000"/>
                  </a:schemeClr>
                </a:solidFill>
              </a:rPr>
              <a:t>        Нарушение </a:t>
            </a:r>
            <a:r>
              <a:rPr lang="ru-RU" sz="1400" dirty="0">
                <a:solidFill>
                  <a:schemeClr val="accent1">
                    <a:lumMod val="75000"/>
                  </a:schemeClr>
                </a:solidFill>
              </a:rPr>
              <a:t>требований к проектированию, размещению, содержанию и восстановлению элементов благоустройства, </a:t>
            </a:r>
            <a:r>
              <a:rPr lang="ru-RU" sz="1400" dirty="0" smtClean="0">
                <a:solidFill>
                  <a:schemeClr val="accent1">
                    <a:lumMod val="75000"/>
                  </a:schemeClr>
                </a:solidFill>
              </a:rPr>
              <a:t>влечет </a:t>
            </a:r>
            <a:r>
              <a:rPr lang="ru-RU" sz="1400" dirty="0">
                <a:solidFill>
                  <a:schemeClr val="accent1">
                    <a:lumMod val="75000"/>
                  </a:schemeClr>
                </a:solidFill>
              </a:rPr>
              <a:t>наложение административного </a:t>
            </a:r>
            <a:r>
              <a:rPr lang="ru-RU" sz="1400" dirty="0" smtClean="0">
                <a:solidFill>
                  <a:schemeClr val="accent1">
                    <a:lumMod val="75000"/>
                  </a:schemeClr>
                </a:solidFill>
              </a:rPr>
              <a:t>штрафа: </a:t>
            </a:r>
          </a:p>
          <a:p>
            <a:pPr algn="just" fontAlgn="base"/>
            <a:r>
              <a:rPr lang="ru-RU" sz="1400" b="1" dirty="0" smtClean="0">
                <a:solidFill>
                  <a:srgbClr val="FF0000"/>
                </a:solidFill>
              </a:rPr>
              <a:t>на </a:t>
            </a:r>
            <a:r>
              <a:rPr lang="ru-RU" sz="1400" b="1" dirty="0">
                <a:solidFill>
                  <a:srgbClr val="FF0000"/>
                </a:solidFill>
              </a:rPr>
              <a:t>граждан в размере от </a:t>
            </a:r>
            <a:r>
              <a:rPr lang="ru-RU" sz="1400" b="1" dirty="0" smtClean="0">
                <a:solidFill>
                  <a:srgbClr val="FF0000"/>
                </a:solidFill>
              </a:rPr>
              <a:t>1 000 до 5 000 рублей</a:t>
            </a:r>
            <a:r>
              <a:rPr lang="ru-RU" sz="1400" b="1" dirty="0">
                <a:solidFill>
                  <a:srgbClr val="FF0000"/>
                </a:solidFill>
              </a:rPr>
              <a:t>; </a:t>
            </a:r>
            <a:endParaRPr lang="ru-RU" sz="1400" b="1" dirty="0" smtClean="0">
              <a:solidFill>
                <a:srgbClr val="FF0000"/>
              </a:solidFill>
            </a:endParaRPr>
          </a:p>
          <a:p>
            <a:pPr algn="just" fontAlgn="base"/>
            <a:r>
              <a:rPr lang="ru-RU" sz="1400" b="1" dirty="0" smtClean="0">
                <a:solidFill>
                  <a:srgbClr val="FF0000"/>
                </a:solidFill>
              </a:rPr>
              <a:t>на </a:t>
            </a:r>
            <a:r>
              <a:rPr lang="ru-RU" sz="1400" b="1" dirty="0">
                <a:solidFill>
                  <a:srgbClr val="FF0000"/>
                </a:solidFill>
              </a:rPr>
              <a:t>должностных лиц - от </a:t>
            </a:r>
            <a:r>
              <a:rPr lang="ru-RU" sz="1400" b="1" dirty="0" smtClean="0">
                <a:solidFill>
                  <a:srgbClr val="FF0000"/>
                </a:solidFill>
              </a:rPr>
              <a:t>5 000 до 50 000 </a:t>
            </a:r>
            <a:r>
              <a:rPr lang="ru-RU" sz="1400" b="1" dirty="0">
                <a:solidFill>
                  <a:srgbClr val="FF0000"/>
                </a:solidFill>
              </a:rPr>
              <a:t>рублей; </a:t>
            </a:r>
            <a:endParaRPr lang="ru-RU" sz="1400" b="1" dirty="0" smtClean="0">
              <a:solidFill>
                <a:srgbClr val="FF0000"/>
              </a:solidFill>
            </a:endParaRPr>
          </a:p>
          <a:p>
            <a:pPr algn="just" fontAlgn="base"/>
            <a:r>
              <a:rPr lang="ru-RU" sz="1400" b="1" dirty="0" smtClean="0">
                <a:solidFill>
                  <a:srgbClr val="FF0000"/>
                </a:solidFill>
              </a:rPr>
              <a:t>на </a:t>
            </a:r>
            <a:r>
              <a:rPr lang="ru-RU" sz="1400" b="1" dirty="0">
                <a:solidFill>
                  <a:srgbClr val="FF0000"/>
                </a:solidFill>
              </a:rPr>
              <a:t>юридических лиц - от </a:t>
            </a:r>
            <a:r>
              <a:rPr lang="ru-RU" sz="1400" b="1" dirty="0" smtClean="0">
                <a:solidFill>
                  <a:srgbClr val="FF0000"/>
                </a:solidFill>
              </a:rPr>
              <a:t>10 000 до 100 000 рублей.</a:t>
            </a:r>
            <a:endParaRPr lang="ru-RU" sz="1400" b="1" dirty="0">
              <a:solidFill>
                <a:schemeClr val="accent1">
                  <a:lumMod val="75000"/>
                </a:schemeClr>
              </a:solidFill>
            </a:endParaRPr>
          </a:p>
        </p:txBody>
      </p:sp>
    </p:spTree>
    <p:extLst>
      <p:ext uri="{BB962C8B-B14F-4D97-AF65-F5344CB8AC3E}">
        <p14:creationId xmlns:p14="http://schemas.microsoft.com/office/powerpoint/2010/main" val="1568481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Примеры организации летних кафе</a:t>
            </a:r>
            <a:endParaRPr lang="ru-RU" sz="1800" b="1" dirty="0"/>
          </a:p>
        </p:txBody>
      </p:sp>
      <p:pic>
        <p:nvPicPr>
          <p:cNvPr id="2" name="Рисунок 1"/>
          <p:cNvPicPr>
            <a:picLocks noChangeAspect="1"/>
          </p:cNvPicPr>
          <p:nvPr/>
        </p:nvPicPr>
        <p:blipFill>
          <a:blip r:embed="rId3"/>
          <a:stretch>
            <a:fillRect/>
          </a:stretch>
        </p:blipFill>
        <p:spPr>
          <a:xfrm>
            <a:off x="539552" y="836712"/>
            <a:ext cx="8136904" cy="5814839"/>
          </a:xfrm>
          <a:prstGeom prst="rect">
            <a:avLst/>
          </a:prstGeom>
        </p:spPr>
      </p:pic>
    </p:spTree>
    <p:extLst>
      <p:ext uri="{BB962C8B-B14F-4D97-AF65-F5344CB8AC3E}">
        <p14:creationId xmlns:p14="http://schemas.microsoft.com/office/powerpoint/2010/main" val="3100661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Примеры организации летних кафе</a:t>
            </a:r>
            <a:endParaRPr lang="ru-RU" sz="1800" b="1" dirty="0"/>
          </a:p>
        </p:txBody>
      </p:sp>
      <p:pic>
        <p:nvPicPr>
          <p:cNvPr id="2" name="Рисунок 1"/>
          <p:cNvPicPr>
            <a:picLocks noChangeAspect="1"/>
          </p:cNvPicPr>
          <p:nvPr/>
        </p:nvPicPr>
        <p:blipFill>
          <a:blip r:embed="rId3"/>
          <a:stretch>
            <a:fillRect/>
          </a:stretch>
        </p:blipFill>
        <p:spPr>
          <a:xfrm>
            <a:off x="395536" y="908720"/>
            <a:ext cx="8352928" cy="5795708"/>
          </a:xfrm>
          <a:prstGeom prst="rect">
            <a:avLst/>
          </a:prstGeom>
        </p:spPr>
      </p:pic>
    </p:spTree>
    <p:extLst>
      <p:ext uri="{BB962C8B-B14F-4D97-AF65-F5344CB8AC3E}">
        <p14:creationId xmlns:p14="http://schemas.microsoft.com/office/powerpoint/2010/main" val="3972646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Примеры организации летних кафе</a:t>
            </a:r>
            <a:endParaRPr lang="ru-RU" sz="1800" b="1" dirty="0"/>
          </a:p>
        </p:txBody>
      </p:sp>
      <p:pic>
        <p:nvPicPr>
          <p:cNvPr id="2" name="Рисунок 1"/>
          <p:cNvPicPr>
            <a:picLocks noChangeAspect="1"/>
          </p:cNvPicPr>
          <p:nvPr/>
        </p:nvPicPr>
        <p:blipFill>
          <a:blip r:embed="rId3"/>
          <a:stretch>
            <a:fillRect/>
          </a:stretch>
        </p:blipFill>
        <p:spPr>
          <a:xfrm>
            <a:off x="179512" y="980728"/>
            <a:ext cx="4229100" cy="2981325"/>
          </a:xfrm>
          <a:prstGeom prst="rect">
            <a:avLst/>
          </a:prstGeom>
        </p:spPr>
      </p:pic>
      <p:pic>
        <p:nvPicPr>
          <p:cNvPr id="6" name="Рисунок 5"/>
          <p:cNvPicPr>
            <a:picLocks noChangeAspect="1"/>
          </p:cNvPicPr>
          <p:nvPr/>
        </p:nvPicPr>
        <p:blipFill>
          <a:blip r:embed="rId4"/>
          <a:stretch>
            <a:fillRect/>
          </a:stretch>
        </p:blipFill>
        <p:spPr>
          <a:xfrm>
            <a:off x="3933300" y="3356992"/>
            <a:ext cx="5114925" cy="3409950"/>
          </a:xfrm>
          <a:prstGeom prst="rect">
            <a:avLst/>
          </a:prstGeom>
        </p:spPr>
      </p:pic>
      <p:pic>
        <p:nvPicPr>
          <p:cNvPr id="7" name="Рисунок 6"/>
          <p:cNvPicPr>
            <a:picLocks noChangeAspect="1"/>
          </p:cNvPicPr>
          <p:nvPr/>
        </p:nvPicPr>
        <p:blipFill>
          <a:blip r:embed="rId5"/>
          <a:stretch>
            <a:fillRect/>
          </a:stretch>
        </p:blipFill>
        <p:spPr>
          <a:xfrm>
            <a:off x="827584" y="4149080"/>
            <a:ext cx="2247061" cy="2481828"/>
          </a:xfrm>
          <a:prstGeom prst="rect">
            <a:avLst/>
          </a:prstGeom>
        </p:spPr>
      </p:pic>
      <p:pic>
        <p:nvPicPr>
          <p:cNvPr id="8" name="Рисунок 7"/>
          <p:cNvPicPr>
            <a:picLocks noChangeAspect="1"/>
          </p:cNvPicPr>
          <p:nvPr/>
        </p:nvPicPr>
        <p:blipFill>
          <a:blip r:embed="rId6"/>
          <a:stretch>
            <a:fillRect/>
          </a:stretch>
        </p:blipFill>
        <p:spPr>
          <a:xfrm>
            <a:off x="4716016" y="980728"/>
            <a:ext cx="4205263" cy="2123450"/>
          </a:xfrm>
          <a:prstGeom prst="rect">
            <a:avLst/>
          </a:prstGeom>
        </p:spPr>
      </p:pic>
    </p:spTree>
    <p:extLst>
      <p:ext uri="{BB962C8B-B14F-4D97-AF65-F5344CB8AC3E}">
        <p14:creationId xmlns:p14="http://schemas.microsoft.com/office/powerpoint/2010/main" val="1171131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Общие положения</a:t>
            </a:r>
            <a:endParaRPr lang="ru-RU" sz="1800" b="1" dirty="0"/>
          </a:p>
        </p:txBody>
      </p:sp>
      <p:sp>
        <p:nvSpPr>
          <p:cNvPr id="5" name="Прямоугольник 4"/>
          <p:cNvSpPr/>
          <p:nvPr/>
        </p:nvSpPr>
        <p:spPr>
          <a:xfrm>
            <a:off x="107504" y="980728"/>
            <a:ext cx="8954458" cy="5047536"/>
          </a:xfrm>
          <a:prstGeom prst="rect">
            <a:avLst/>
          </a:prstGeom>
          <a:ln w="12700">
            <a:solidFill>
              <a:schemeClr val="accent1"/>
            </a:solidFill>
          </a:ln>
        </p:spPr>
        <p:txBody>
          <a:bodyPr wrap="square">
            <a:spAutoFit/>
          </a:bodyPr>
          <a:lstStyle/>
          <a:p>
            <a:pPr algn="just"/>
            <a:r>
              <a:rPr lang="ru-RU" sz="1200" b="1" dirty="0" smtClean="0">
                <a:solidFill>
                  <a:schemeClr val="accent1">
                    <a:lumMod val="75000"/>
                  </a:schemeClr>
                </a:solidFill>
              </a:rPr>
              <a:t>         </a:t>
            </a:r>
            <a:r>
              <a:rPr lang="ru-RU" sz="1400" b="1" dirty="0" smtClean="0">
                <a:solidFill>
                  <a:schemeClr val="accent1">
                    <a:lumMod val="75000"/>
                  </a:schemeClr>
                </a:solidFill>
              </a:rPr>
              <a:t>Территория </a:t>
            </a:r>
            <a:r>
              <a:rPr lang="ru-RU" sz="1400" b="1" dirty="0">
                <a:solidFill>
                  <a:schemeClr val="accent1">
                    <a:lumMod val="75000"/>
                  </a:schemeClr>
                </a:solidFill>
              </a:rPr>
              <a:t>сезонного обслуживания </a:t>
            </a:r>
            <a:r>
              <a:rPr lang="ru-RU" sz="1400" dirty="0">
                <a:solidFill>
                  <a:schemeClr val="accent1">
                    <a:lumMod val="75000"/>
                  </a:schemeClr>
                </a:solidFill>
              </a:rPr>
              <a:t>- территория, прилегающая к стационарному предприятию общественного питания в городе Тобольске с размещенными на ней элементами благоустройства, предназначенными для дополнительного обслуживания питанием и досуга (или без него) потребителей указанных стационарных предприятий общественного </a:t>
            </a:r>
            <a:r>
              <a:rPr lang="ru-RU" sz="1400" dirty="0" smtClean="0">
                <a:solidFill>
                  <a:schemeClr val="accent1">
                    <a:lumMod val="75000"/>
                  </a:schemeClr>
                </a:solidFill>
              </a:rPr>
              <a:t>питания.</a:t>
            </a:r>
          </a:p>
          <a:p>
            <a:pPr algn="just"/>
            <a:endParaRPr lang="ru-RU" sz="1400" dirty="0" smtClean="0">
              <a:solidFill>
                <a:schemeClr val="accent1">
                  <a:lumMod val="75000"/>
                </a:schemeClr>
              </a:solidFill>
            </a:endParaRPr>
          </a:p>
          <a:p>
            <a:pPr algn="just"/>
            <a:r>
              <a:rPr lang="ru-RU" sz="1400" dirty="0">
                <a:solidFill>
                  <a:schemeClr val="accent1">
                    <a:lumMod val="75000"/>
                  </a:schemeClr>
                </a:solidFill>
              </a:rPr>
              <a:t> </a:t>
            </a:r>
            <a:r>
              <a:rPr lang="ru-RU" sz="1400" dirty="0" smtClean="0">
                <a:solidFill>
                  <a:schemeClr val="accent1">
                    <a:lumMod val="75000"/>
                  </a:schemeClr>
                </a:solidFill>
              </a:rPr>
              <a:t>        </a:t>
            </a:r>
            <a:r>
              <a:rPr lang="ru-RU" sz="1400" b="1" dirty="0" smtClean="0">
                <a:solidFill>
                  <a:schemeClr val="accent1">
                    <a:lumMod val="75000"/>
                  </a:schemeClr>
                </a:solidFill>
              </a:rPr>
              <a:t>Сезон</a:t>
            </a:r>
            <a:r>
              <a:rPr lang="ru-RU" sz="1400" dirty="0" smtClean="0">
                <a:solidFill>
                  <a:schemeClr val="accent1">
                    <a:lumMod val="75000"/>
                  </a:schemeClr>
                </a:solidFill>
              </a:rPr>
              <a:t> – период с 31 мая текущего года до 30 октября текущего года.</a:t>
            </a:r>
          </a:p>
          <a:p>
            <a:pPr algn="just"/>
            <a:endParaRPr lang="ru-RU" sz="1400" dirty="0" smtClean="0">
              <a:solidFill>
                <a:schemeClr val="accent1">
                  <a:lumMod val="75000"/>
                </a:schemeClr>
              </a:solidFill>
            </a:endParaRPr>
          </a:p>
          <a:p>
            <a:pPr algn="just"/>
            <a:r>
              <a:rPr lang="ru-RU" sz="1400" dirty="0" smtClean="0">
                <a:solidFill>
                  <a:schemeClr val="accent1">
                    <a:lumMod val="75000"/>
                  </a:schemeClr>
                </a:solidFill>
              </a:rPr>
              <a:t>         </a:t>
            </a:r>
            <a:r>
              <a:rPr lang="ru-RU" sz="1400" b="1" dirty="0" smtClean="0">
                <a:solidFill>
                  <a:schemeClr val="accent1">
                    <a:lumMod val="75000"/>
                  </a:schemeClr>
                </a:solidFill>
              </a:rPr>
              <a:t>Оборудование</a:t>
            </a:r>
            <a:r>
              <a:rPr lang="ru-RU" sz="1400" dirty="0" smtClean="0">
                <a:solidFill>
                  <a:schemeClr val="accent1">
                    <a:lumMod val="75000"/>
                  </a:schemeClr>
                </a:solidFill>
              </a:rPr>
              <a:t> </a:t>
            </a:r>
            <a:r>
              <a:rPr lang="ru-RU" sz="1400" dirty="0">
                <a:solidFill>
                  <a:schemeClr val="accent1">
                    <a:lumMod val="75000"/>
                  </a:schemeClr>
                </a:solidFill>
              </a:rPr>
              <a:t>– элементы благоустройства, размещаемые на территории сезонного обслуживания, выполненные в виде технологических настилов, зонтов, мебели, маркиз, </a:t>
            </a:r>
            <a:r>
              <a:rPr lang="ru-RU" sz="1400" dirty="0" err="1">
                <a:solidFill>
                  <a:schemeClr val="accent1">
                    <a:lumMod val="75000"/>
                  </a:schemeClr>
                </a:solidFill>
              </a:rPr>
              <a:t>пергол</a:t>
            </a:r>
            <a:r>
              <a:rPr lang="ru-RU" sz="1400" dirty="0">
                <a:solidFill>
                  <a:schemeClr val="accent1">
                    <a:lumMod val="75000"/>
                  </a:schemeClr>
                </a:solidFill>
              </a:rPr>
              <a:t>, декоративных ограждений, осветительных приборов, элементов вертикального и контейнерного озеленения, цветочниц, </a:t>
            </a:r>
            <a:r>
              <a:rPr lang="ru-RU" sz="1400" dirty="0" smtClean="0">
                <a:solidFill>
                  <a:schemeClr val="accent1">
                    <a:lumMod val="75000"/>
                  </a:schemeClr>
                </a:solidFill>
              </a:rPr>
              <a:t>шпалер.</a:t>
            </a:r>
          </a:p>
          <a:p>
            <a:pPr algn="just"/>
            <a:r>
              <a:rPr lang="ru-RU" sz="1400" dirty="0">
                <a:solidFill>
                  <a:schemeClr val="accent1">
                    <a:lumMod val="75000"/>
                  </a:schemeClr>
                </a:solidFill>
              </a:rPr>
              <a:t> </a:t>
            </a:r>
            <a:r>
              <a:rPr lang="ru-RU" sz="1400" dirty="0" smtClean="0">
                <a:solidFill>
                  <a:schemeClr val="accent1">
                    <a:lumMod val="75000"/>
                  </a:schemeClr>
                </a:solidFill>
              </a:rPr>
              <a:t>        Требования распространяются на территории сезонного обслуживания независимо от форм собственности на такие территории.</a:t>
            </a:r>
          </a:p>
          <a:p>
            <a:pPr algn="just"/>
            <a:endParaRPr lang="ru-RU" sz="1400" dirty="0" smtClean="0">
              <a:solidFill>
                <a:schemeClr val="accent1">
                  <a:lumMod val="75000"/>
                </a:schemeClr>
              </a:solidFill>
            </a:endParaRPr>
          </a:p>
          <a:p>
            <a:pPr algn="just"/>
            <a:r>
              <a:rPr lang="ru-RU" sz="1400" dirty="0" smtClean="0">
                <a:solidFill>
                  <a:schemeClr val="accent1">
                    <a:lumMod val="75000"/>
                  </a:schemeClr>
                </a:solidFill>
              </a:rPr>
              <a:t>         </a:t>
            </a:r>
            <a:r>
              <a:rPr lang="ru-RU" sz="1400" b="1" dirty="0" smtClean="0">
                <a:solidFill>
                  <a:schemeClr val="accent1">
                    <a:lumMod val="75000"/>
                  </a:schemeClr>
                </a:solidFill>
              </a:rPr>
              <a:t>Благоустройство </a:t>
            </a:r>
            <a:r>
              <a:rPr lang="ru-RU" sz="1400" b="1" dirty="0">
                <a:solidFill>
                  <a:schemeClr val="accent1">
                    <a:lumMod val="75000"/>
                  </a:schemeClr>
                </a:solidFill>
              </a:rPr>
              <a:t>территории сезонного обслуживания обеспечивается хозяйствующими субъектами, осуществляющими деятельность в стационарном предприятии общественного </a:t>
            </a:r>
            <a:r>
              <a:rPr lang="ru-RU" sz="1400" b="1" dirty="0" smtClean="0">
                <a:solidFill>
                  <a:schemeClr val="accent1">
                    <a:lumMod val="75000"/>
                  </a:schemeClr>
                </a:solidFill>
              </a:rPr>
              <a:t>питания</a:t>
            </a:r>
            <a:r>
              <a:rPr lang="ru-RU" sz="1400" dirty="0" smtClean="0">
                <a:solidFill>
                  <a:schemeClr val="accent1">
                    <a:lumMod val="75000"/>
                  </a:schemeClr>
                </a:solidFill>
              </a:rPr>
              <a:t>.</a:t>
            </a:r>
          </a:p>
          <a:p>
            <a:pPr algn="just"/>
            <a:endParaRPr lang="ru-RU" sz="1400" dirty="0" smtClean="0">
              <a:solidFill>
                <a:schemeClr val="accent1">
                  <a:lumMod val="75000"/>
                </a:schemeClr>
              </a:solidFill>
            </a:endParaRPr>
          </a:p>
          <a:p>
            <a:pPr algn="just"/>
            <a:r>
              <a:rPr lang="ru-RU" sz="1400" dirty="0" smtClean="0">
                <a:solidFill>
                  <a:schemeClr val="accent1">
                    <a:lumMod val="75000"/>
                  </a:schemeClr>
                </a:solidFill>
              </a:rPr>
              <a:t>         </a:t>
            </a:r>
            <a:r>
              <a:rPr lang="ru-RU" sz="1400" b="1" dirty="0" smtClean="0">
                <a:solidFill>
                  <a:schemeClr val="accent1">
                    <a:lumMod val="75000"/>
                  </a:schemeClr>
                </a:solidFill>
              </a:rPr>
              <a:t>Хозяйствующий </a:t>
            </a:r>
            <a:r>
              <a:rPr lang="ru-RU" sz="1400" b="1" dirty="0">
                <a:solidFill>
                  <a:schemeClr val="accent1">
                    <a:lumMod val="75000"/>
                  </a:schemeClr>
                </a:solidFill>
              </a:rPr>
              <a:t>субъект</a:t>
            </a:r>
            <a:r>
              <a:rPr lang="ru-RU" sz="1400" dirty="0">
                <a:solidFill>
                  <a:schemeClr val="accent1">
                    <a:lumMod val="75000"/>
                  </a:schemeClr>
                </a:solidFill>
              </a:rPr>
              <a:t>, осуществляющий деятельность в стационарном предприятии общественного питания, </a:t>
            </a:r>
            <a:r>
              <a:rPr lang="ru-RU" sz="1400" b="1" dirty="0">
                <a:solidFill>
                  <a:schemeClr val="accent1">
                    <a:lumMod val="75000"/>
                  </a:schemeClr>
                </a:solidFill>
              </a:rPr>
              <a:t>обязан восстановить нарушенное благоустройство </a:t>
            </a:r>
            <a:r>
              <a:rPr lang="ru-RU" sz="1400" dirty="0">
                <a:solidFill>
                  <a:schemeClr val="accent1">
                    <a:lumMod val="75000"/>
                  </a:schemeClr>
                </a:solidFill>
              </a:rPr>
              <a:t>территории сезонного обслуживания, в том числе путем освобождения ее от оборудования, </a:t>
            </a:r>
            <a:r>
              <a:rPr lang="ru-RU" sz="1400" b="1" dirty="0">
                <a:solidFill>
                  <a:schemeClr val="accent1">
                    <a:lumMod val="75000"/>
                  </a:schemeClr>
                </a:solidFill>
              </a:rPr>
              <a:t>в течение 7 дней с даты прекращения им деятельности</a:t>
            </a:r>
            <a:r>
              <a:rPr lang="ru-RU" sz="1400" dirty="0">
                <a:solidFill>
                  <a:schemeClr val="accent1">
                    <a:lumMod val="75000"/>
                  </a:schemeClr>
                </a:solidFill>
              </a:rPr>
              <a:t> по оказанию услуг общественного питания в стационарном предприятии общественного питания, окончания </a:t>
            </a:r>
            <a:r>
              <a:rPr lang="ru-RU" sz="1400" dirty="0" smtClean="0">
                <a:solidFill>
                  <a:schemeClr val="accent1">
                    <a:lumMod val="75000"/>
                  </a:schemeClr>
                </a:solidFill>
              </a:rPr>
              <a:t>сезона.</a:t>
            </a:r>
            <a:endParaRPr lang="ru-RU" sz="1400" dirty="0">
              <a:solidFill>
                <a:schemeClr val="accent1">
                  <a:lumMod val="75000"/>
                </a:schemeClr>
              </a:solidFill>
            </a:endParaRPr>
          </a:p>
        </p:txBody>
      </p:sp>
    </p:spTree>
    <p:extLst>
      <p:ext uri="{BB962C8B-B14F-4D97-AF65-F5344CB8AC3E}">
        <p14:creationId xmlns:p14="http://schemas.microsoft.com/office/powerpoint/2010/main" val="3013491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853955"/>
            <a:ext cx="3816424" cy="5201424"/>
          </a:xfrm>
          <a:prstGeom prst="rect">
            <a:avLst/>
          </a:prstGeom>
          <a:ln w="6350">
            <a:solidFill>
              <a:schemeClr val="accent1"/>
            </a:solidFill>
          </a:ln>
        </p:spPr>
        <p:txBody>
          <a:bodyPr wrap="square">
            <a:spAutoFit/>
          </a:bodyPr>
          <a:lstStyle/>
          <a:p>
            <a:pPr algn="just"/>
            <a:r>
              <a:rPr lang="ru-RU" sz="1500" dirty="0" smtClean="0"/>
              <a:t>      </a:t>
            </a:r>
            <a:r>
              <a:rPr lang="ru-RU" sz="2000" b="1" dirty="0" smtClean="0">
                <a:solidFill>
                  <a:schemeClr val="accent1">
                    <a:lumMod val="75000"/>
                  </a:schemeClr>
                </a:solidFill>
              </a:rPr>
              <a:t>Не</a:t>
            </a:r>
            <a:r>
              <a:rPr lang="ru-RU" sz="1400" b="1" dirty="0" smtClean="0">
                <a:solidFill>
                  <a:schemeClr val="accent1">
                    <a:lumMod val="75000"/>
                  </a:schemeClr>
                </a:solidFill>
              </a:rPr>
              <a:t> </a:t>
            </a:r>
            <a:r>
              <a:rPr lang="ru-RU" sz="2000" b="1" dirty="0">
                <a:solidFill>
                  <a:schemeClr val="accent1">
                    <a:lumMod val="75000"/>
                  </a:schemeClr>
                </a:solidFill>
              </a:rPr>
              <a:t>допускается</a:t>
            </a:r>
            <a:r>
              <a:rPr lang="ru-RU" sz="1400" b="1" dirty="0">
                <a:solidFill>
                  <a:schemeClr val="accent1">
                    <a:lumMod val="75000"/>
                  </a:schemeClr>
                </a:solidFill>
              </a:rPr>
              <a:t> </a:t>
            </a:r>
            <a:r>
              <a:rPr lang="ru-RU" sz="1400" dirty="0">
                <a:solidFill>
                  <a:schemeClr val="accent1">
                    <a:lumMod val="75000"/>
                  </a:schemeClr>
                </a:solidFill>
              </a:rPr>
              <a:t>обустройство территории сезонного обслуживания:</a:t>
            </a:r>
          </a:p>
          <a:p>
            <a:pPr algn="just"/>
            <a:r>
              <a:rPr lang="ru-RU" sz="1400" dirty="0">
                <a:solidFill>
                  <a:schemeClr val="accent1">
                    <a:lumMod val="75000"/>
                  </a:schemeClr>
                </a:solidFill>
              </a:rPr>
              <a:t> </a:t>
            </a:r>
            <a:r>
              <a:rPr lang="ru-RU" sz="1400" dirty="0" smtClean="0">
                <a:solidFill>
                  <a:schemeClr val="accent1">
                    <a:lumMod val="75000"/>
                  </a:schemeClr>
                </a:solidFill>
              </a:rPr>
              <a:t>       в </a:t>
            </a:r>
            <a:r>
              <a:rPr lang="ru-RU" sz="1400" dirty="0">
                <a:solidFill>
                  <a:schemeClr val="accent1">
                    <a:lumMod val="75000"/>
                  </a:schemeClr>
                </a:solidFill>
              </a:rPr>
              <a:t>нарушение требований дорожной безопасности, пожарной безопасности, санитарно-эпидемиологических требований, требований муниципальных правовых актов в сфере благоустройства;</a:t>
            </a:r>
          </a:p>
          <a:p>
            <a:pPr algn="just"/>
            <a:r>
              <a:rPr lang="ru-RU" sz="1400" dirty="0" smtClean="0">
                <a:solidFill>
                  <a:schemeClr val="accent1">
                    <a:lumMod val="75000"/>
                  </a:schemeClr>
                </a:solidFill>
              </a:rPr>
              <a:t>        в </a:t>
            </a:r>
            <a:r>
              <a:rPr lang="ru-RU" sz="1400" dirty="0">
                <a:solidFill>
                  <a:schemeClr val="accent1">
                    <a:lumMod val="75000"/>
                  </a:schemeClr>
                </a:solidFill>
              </a:rPr>
              <a:t>случае проведения аварийных земляных работ на территории сезонного обслуживания в порядке, предусмотренном муниципальным правовым актом Администрации города </a:t>
            </a:r>
            <a:r>
              <a:rPr lang="ru-RU" sz="1400" dirty="0" smtClean="0">
                <a:solidFill>
                  <a:schemeClr val="accent1">
                    <a:lumMod val="75000"/>
                  </a:schemeClr>
                </a:solidFill>
              </a:rPr>
              <a:t>Тобольска;</a:t>
            </a:r>
            <a:endParaRPr lang="ru-RU" sz="1400" dirty="0">
              <a:solidFill>
                <a:schemeClr val="accent1">
                  <a:lumMod val="75000"/>
                </a:schemeClr>
              </a:solidFill>
            </a:endParaRPr>
          </a:p>
          <a:p>
            <a:pPr algn="just"/>
            <a:r>
              <a:rPr lang="ru-RU" sz="1600" dirty="0" smtClean="0">
                <a:solidFill>
                  <a:schemeClr val="accent1">
                    <a:lumMod val="75000"/>
                  </a:schemeClr>
                </a:solidFill>
              </a:rPr>
              <a:t>      </a:t>
            </a:r>
            <a:r>
              <a:rPr lang="ru-RU" sz="1600" b="1" dirty="0" smtClean="0">
                <a:solidFill>
                  <a:schemeClr val="accent1">
                    <a:lumMod val="75000"/>
                  </a:schemeClr>
                </a:solidFill>
              </a:rPr>
              <a:t>на </a:t>
            </a:r>
            <a:r>
              <a:rPr lang="ru-RU" sz="1600" b="1" dirty="0">
                <a:solidFill>
                  <a:schemeClr val="accent1">
                    <a:lumMod val="75000"/>
                  </a:schemeClr>
                </a:solidFill>
              </a:rPr>
              <a:t>тротуарах</a:t>
            </a:r>
            <a:r>
              <a:rPr lang="ru-RU" sz="1400" dirty="0">
                <a:solidFill>
                  <a:schemeClr val="accent1">
                    <a:lumMod val="75000"/>
                  </a:schemeClr>
                </a:solidFill>
              </a:rPr>
              <a:t>, ширина пешеходной части которых составляет менее 2 метров, либо свободная ширина тротуара, предназначенная для пешеходного движения, от ближайших границ территории сезонного обслуживания до края проезжей части составляет менее 2 метров</a:t>
            </a:r>
            <a:r>
              <a:rPr lang="ru-RU" sz="1400" dirty="0" smtClean="0">
                <a:solidFill>
                  <a:schemeClr val="accent1">
                    <a:lumMod val="75000"/>
                  </a:schemeClr>
                </a:solidFill>
              </a:rPr>
              <a:t>;</a:t>
            </a:r>
          </a:p>
          <a:p>
            <a:pPr algn="just"/>
            <a:r>
              <a:rPr lang="ru-RU" sz="1400" dirty="0">
                <a:solidFill>
                  <a:schemeClr val="accent1">
                    <a:lumMod val="75000"/>
                  </a:schemeClr>
                </a:solidFill>
              </a:rPr>
              <a:t> </a:t>
            </a:r>
            <a:r>
              <a:rPr lang="ru-RU" sz="1400" dirty="0" smtClean="0">
                <a:solidFill>
                  <a:schemeClr val="accent1">
                    <a:lumMod val="75000"/>
                  </a:schemeClr>
                </a:solidFill>
              </a:rPr>
              <a:t>     </a:t>
            </a:r>
            <a:r>
              <a:rPr lang="ru-RU" sz="1600" b="1" dirty="0" smtClean="0">
                <a:solidFill>
                  <a:schemeClr val="accent1">
                    <a:lumMod val="75000"/>
                  </a:schemeClr>
                </a:solidFill>
              </a:rPr>
              <a:t>в </a:t>
            </a:r>
            <a:r>
              <a:rPr lang="ru-RU" sz="1600" b="1" dirty="0">
                <a:solidFill>
                  <a:schemeClr val="accent1">
                    <a:lumMod val="75000"/>
                  </a:schemeClr>
                </a:solidFill>
              </a:rPr>
              <a:t>пределах треугольников видимости </a:t>
            </a:r>
            <a:r>
              <a:rPr lang="ru-RU" sz="1200" dirty="0">
                <a:solidFill>
                  <a:schemeClr val="accent1">
                    <a:lumMod val="75000"/>
                  </a:schemeClr>
                </a:solidFill>
              </a:rPr>
              <a:t>на нерегулируемых перекрестках и примыканиях улиц и дорог</a:t>
            </a:r>
            <a:r>
              <a:rPr lang="ru-RU" sz="1200" dirty="0" smtClean="0">
                <a:solidFill>
                  <a:schemeClr val="accent1">
                    <a:lumMod val="75000"/>
                  </a:schemeClr>
                </a:solidFill>
              </a:rPr>
              <a:t>;</a:t>
            </a:r>
            <a:endParaRPr lang="ru-RU" sz="12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Требования </a:t>
            </a:r>
            <a:r>
              <a:rPr lang="ru-RU" sz="1800" b="1" dirty="0"/>
              <a:t>к </a:t>
            </a:r>
            <a:r>
              <a:rPr lang="ru-RU" sz="1800" b="1" dirty="0" smtClean="0"/>
              <a:t>территории сезонного обслуживания</a:t>
            </a:r>
            <a:endParaRPr lang="ru-RU" sz="1800" b="1" dirty="0"/>
          </a:p>
        </p:txBody>
      </p:sp>
      <p:pic>
        <p:nvPicPr>
          <p:cNvPr id="6" name="Рисунок 5"/>
          <p:cNvPicPr>
            <a:picLocks noChangeAspect="1"/>
          </p:cNvPicPr>
          <p:nvPr/>
        </p:nvPicPr>
        <p:blipFill>
          <a:blip r:embed="rId3"/>
          <a:stretch>
            <a:fillRect/>
          </a:stretch>
        </p:blipFill>
        <p:spPr>
          <a:xfrm>
            <a:off x="4067944" y="980728"/>
            <a:ext cx="4464496" cy="5378767"/>
          </a:xfrm>
          <a:prstGeom prst="rect">
            <a:avLst/>
          </a:prstGeom>
        </p:spPr>
      </p:pic>
    </p:spTree>
    <p:extLst>
      <p:ext uri="{BB962C8B-B14F-4D97-AF65-F5344CB8AC3E}">
        <p14:creationId xmlns:p14="http://schemas.microsoft.com/office/powerpoint/2010/main" val="2229977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774471"/>
            <a:ext cx="3600400" cy="3231654"/>
          </a:xfrm>
          <a:prstGeom prst="rect">
            <a:avLst/>
          </a:prstGeom>
          <a:ln w="6350">
            <a:solidFill>
              <a:schemeClr val="accent1"/>
            </a:solidFill>
          </a:ln>
        </p:spPr>
        <p:txBody>
          <a:bodyPr wrap="square">
            <a:spAutoFit/>
          </a:bodyPr>
          <a:lstStyle/>
          <a:p>
            <a:pPr algn="just"/>
            <a:r>
              <a:rPr lang="ru-RU" sz="1500" b="1" dirty="0" smtClean="0"/>
              <a:t>      </a:t>
            </a:r>
            <a:r>
              <a:rPr lang="ru-RU" sz="2000" b="1" dirty="0" smtClean="0">
                <a:solidFill>
                  <a:schemeClr val="accent1">
                    <a:lumMod val="75000"/>
                  </a:schemeClr>
                </a:solidFill>
              </a:rPr>
              <a:t>Не</a:t>
            </a:r>
            <a:r>
              <a:rPr lang="ru-RU" sz="1400" b="1" dirty="0" smtClean="0">
                <a:solidFill>
                  <a:schemeClr val="accent1">
                    <a:lumMod val="75000"/>
                  </a:schemeClr>
                </a:solidFill>
              </a:rPr>
              <a:t> </a:t>
            </a:r>
            <a:r>
              <a:rPr lang="ru-RU" sz="2000" b="1" dirty="0">
                <a:solidFill>
                  <a:schemeClr val="accent1">
                    <a:lumMod val="75000"/>
                  </a:schemeClr>
                </a:solidFill>
              </a:rPr>
              <a:t>допускается</a:t>
            </a:r>
            <a:r>
              <a:rPr lang="ru-RU" sz="1400" b="1" dirty="0">
                <a:solidFill>
                  <a:schemeClr val="accent1">
                    <a:lumMod val="75000"/>
                  </a:schemeClr>
                </a:solidFill>
              </a:rPr>
              <a:t> </a:t>
            </a:r>
            <a:r>
              <a:rPr lang="ru-RU" sz="1400" dirty="0">
                <a:solidFill>
                  <a:schemeClr val="accent1">
                    <a:lumMod val="75000"/>
                  </a:schemeClr>
                </a:solidFill>
              </a:rPr>
              <a:t>обустройство территории сезонного </a:t>
            </a:r>
            <a:r>
              <a:rPr lang="ru-RU" sz="1400" dirty="0" smtClean="0">
                <a:solidFill>
                  <a:schemeClr val="accent1">
                    <a:lumMod val="75000"/>
                  </a:schemeClr>
                </a:solidFill>
              </a:rPr>
              <a:t>обслуживания </a:t>
            </a:r>
            <a:r>
              <a:rPr lang="ru-RU" sz="1600" dirty="0">
                <a:solidFill>
                  <a:schemeClr val="accent1">
                    <a:lumMod val="75000"/>
                  </a:schemeClr>
                </a:solidFill>
              </a:rPr>
              <a:t> </a:t>
            </a:r>
            <a:r>
              <a:rPr lang="ru-RU" sz="1400" b="1" dirty="0">
                <a:solidFill>
                  <a:schemeClr val="accent1">
                    <a:lumMod val="75000"/>
                  </a:schemeClr>
                </a:solidFill>
              </a:rPr>
              <a:t>на остановочных пунктах</a:t>
            </a:r>
            <a:r>
              <a:rPr lang="ru-RU" sz="1400" dirty="0">
                <a:solidFill>
                  <a:schemeClr val="accent1">
                    <a:lumMod val="75000"/>
                  </a:schemeClr>
                </a:solidFill>
              </a:rPr>
              <a:t> маршрутных транспортных средств, </a:t>
            </a:r>
            <a:r>
              <a:rPr lang="ru-RU" sz="1400" b="1" dirty="0">
                <a:solidFill>
                  <a:schemeClr val="accent1">
                    <a:lumMod val="75000"/>
                  </a:schemeClr>
                </a:solidFill>
              </a:rPr>
              <a:t>а также в 10-метровой зоне от границ посадочных площадок</a:t>
            </a:r>
            <a:r>
              <a:rPr lang="ru-RU" sz="1400" dirty="0">
                <a:solidFill>
                  <a:schemeClr val="accent1">
                    <a:lumMod val="75000"/>
                  </a:schemeClr>
                </a:solidFill>
              </a:rPr>
              <a:t> по ходу и против движения транспортных средств, если ширина пешеходной части тротуара от ближайших границ территории сезонного обслуживания до границы остановочного пункта маршрутных транспортных средств (при его отсутствии до границ посадочной площадки) составляет менее 2 </a:t>
            </a:r>
            <a:r>
              <a:rPr lang="ru-RU" sz="1400" dirty="0" smtClean="0">
                <a:solidFill>
                  <a:schemeClr val="accent1">
                    <a:lumMod val="75000"/>
                  </a:schemeClr>
                </a:solidFill>
              </a:rPr>
              <a:t>метров</a:t>
            </a:r>
          </a:p>
        </p:txBody>
      </p:sp>
      <p:sp>
        <p:nvSpPr>
          <p:cNvPr id="16" name="Заголовок 2"/>
          <p:cNvSpPr>
            <a:spLocks noGrp="1"/>
          </p:cNvSpPr>
          <p:nvPr>
            <p:ph type="title"/>
          </p:nvPr>
        </p:nvSpPr>
        <p:spPr>
          <a:xfrm>
            <a:off x="1835696" y="44624"/>
            <a:ext cx="7226266" cy="590508"/>
          </a:xfrm>
        </p:spPr>
        <p:txBody>
          <a:bodyPr>
            <a:noAutofit/>
          </a:bodyPr>
          <a:lstStyle/>
          <a:p>
            <a:r>
              <a:rPr lang="ru-RU" sz="1800" b="1" dirty="0"/>
              <a:t>Требования к территории сезонного обслуживания</a:t>
            </a:r>
          </a:p>
        </p:txBody>
      </p:sp>
      <p:pic>
        <p:nvPicPr>
          <p:cNvPr id="2" name="Рисунок 1"/>
          <p:cNvPicPr>
            <a:picLocks noChangeAspect="1"/>
          </p:cNvPicPr>
          <p:nvPr/>
        </p:nvPicPr>
        <p:blipFill>
          <a:blip r:embed="rId3"/>
          <a:stretch>
            <a:fillRect/>
          </a:stretch>
        </p:blipFill>
        <p:spPr>
          <a:xfrm>
            <a:off x="3923927" y="1268760"/>
            <a:ext cx="5054497" cy="4896544"/>
          </a:xfrm>
          <a:prstGeom prst="rect">
            <a:avLst/>
          </a:prstGeom>
        </p:spPr>
      </p:pic>
    </p:spTree>
    <p:extLst>
      <p:ext uri="{BB962C8B-B14F-4D97-AF65-F5344CB8AC3E}">
        <p14:creationId xmlns:p14="http://schemas.microsoft.com/office/powerpoint/2010/main" val="3548735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764704"/>
            <a:ext cx="4981285" cy="2185214"/>
          </a:xfrm>
          <a:prstGeom prst="rect">
            <a:avLst/>
          </a:prstGeom>
          <a:ln w="6350">
            <a:solidFill>
              <a:schemeClr val="accent1"/>
            </a:solidFill>
          </a:ln>
        </p:spPr>
        <p:txBody>
          <a:bodyPr wrap="square">
            <a:spAutoFit/>
          </a:bodyPr>
          <a:lstStyle/>
          <a:p>
            <a:pPr algn="just"/>
            <a:r>
              <a:rPr lang="ru-RU" sz="1500" b="1" dirty="0" smtClean="0"/>
              <a:t>      </a:t>
            </a:r>
            <a:r>
              <a:rPr lang="ru-RU" sz="2000" b="1" dirty="0" smtClean="0">
                <a:solidFill>
                  <a:schemeClr val="accent1">
                    <a:lumMod val="75000"/>
                  </a:schemeClr>
                </a:solidFill>
              </a:rPr>
              <a:t>Не</a:t>
            </a:r>
            <a:r>
              <a:rPr lang="ru-RU" sz="1400" b="1" dirty="0" smtClean="0">
                <a:solidFill>
                  <a:schemeClr val="accent1">
                    <a:lumMod val="75000"/>
                  </a:schemeClr>
                </a:solidFill>
              </a:rPr>
              <a:t> </a:t>
            </a:r>
            <a:r>
              <a:rPr lang="ru-RU" sz="2000" b="1" dirty="0">
                <a:solidFill>
                  <a:schemeClr val="accent1">
                    <a:lumMod val="75000"/>
                  </a:schemeClr>
                </a:solidFill>
              </a:rPr>
              <a:t>допускается</a:t>
            </a:r>
            <a:r>
              <a:rPr lang="ru-RU" sz="1400" b="1" dirty="0">
                <a:solidFill>
                  <a:schemeClr val="accent1">
                    <a:lumMod val="75000"/>
                  </a:schemeClr>
                </a:solidFill>
              </a:rPr>
              <a:t> </a:t>
            </a:r>
            <a:r>
              <a:rPr lang="ru-RU" sz="1400" dirty="0">
                <a:solidFill>
                  <a:schemeClr val="accent1">
                    <a:lumMod val="75000"/>
                  </a:schemeClr>
                </a:solidFill>
              </a:rPr>
              <a:t>обустройство территории сезонного обслуживания:</a:t>
            </a:r>
          </a:p>
          <a:p>
            <a:pPr algn="just"/>
            <a:r>
              <a:rPr lang="ru-RU" sz="1400" dirty="0" smtClean="0">
                <a:solidFill>
                  <a:schemeClr val="accent1">
                    <a:lumMod val="75000"/>
                  </a:schemeClr>
                </a:solidFill>
              </a:rPr>
              <a:t>       в </a:t>
            </a:r>
            <a:r>
              <a:rPr lang="ru-RU" sz="1400" dirty="0">
                <a:solidFill>
                  <a:schemeClr val="accent1">
                    <a:lumMod val="75000"/>
                  </a:schemeClr>
                </a:solidFill>
              </a:rPr>
              <a:t>5-метровой зоне от наземных пешеходных переходов</a:t>
            </a:r>
            <a:r>
              <a:rPr lang="ru-RU" sz="1200" dirty="0">
                <a:solidFill>
                  <a:schemeClr val="accent1">
                    <a:lumMod val="75000"/>
                  </a:schemeClr>
                </a:solidFill>
              </a:rPr>
              <a:t>;</a:t>
            </a:r>
          </a:p>
          <a:p>
            <a:pPr algn="just"/>
            <a:r>
              <a:rPr lang="ru-RU" sz="1400" dirty="0">
                <a:solidFill>
                  <a:schemeClr val="accent1">
                    <a:lumMod val="75000"/>
                  </a:schemeClr>
                </a:solidFill>
              </a:rPr>
              <a:t>       </a:t>
            </a:r>
            <a:r>
              <a:rPr lang="ru-RU" sz="1600" dirty="0">
                <a:solidFill>
                  <a:schemeClr val="accent1">
                    <a:lumMod val="75000"/>
                  </a:schemeClr>
                </a:solidFill>
              </a:rPr>
              <a:t>в арках зданий, цветниках, канализационных люках, площадках</a:t>
            </a:r>
            <a:r>
              <a:rPr lang="ru-RU" sz="1200" dirty="0">
                <a:solidFill>
                  <a:schemeClr val="accent1">
                    <a:lumMod val="75000"/>
                  </a:schemeClr>
                </a:solidFill>
              </a:rPr>
              <a:t> (детских, для отдыха, спортивных), </a:t>
            </a:r>
            <a:r>
              <a:rPr lang="ru-RU" sz="1600" dirty="0">
                <a:solidFill>
                  <a:schemeClr val="accent1">
                    <a:lumMod val="75000"/>
                  </a:schemeClr>
                </a:solidFill>
              </a:rPr>
              <a:t>велосипедных дорожках, парковках</a:t>
            </a:r>
            <a:r>
              <a:rPr lang="ru-RU" sz="1400" dirty="0">
                <a:solidFill>
                  <a:schemeClr val="accent1">
                    <a:lumMod val="75000"/>
                  </a:schemeClr>
                </a:solidFill>
              </a:rPr>
              <a:t> </a:t>
            </a:r>
            <a:r>
              <a:rPr lang="ru-RU" sz="1200" dirty="0">
                <a:solidFill>
                  <a:schemeClr val="accent1">
                    <a:lumMod val="75000"/>
                  </a:schemeClr>
                </a:solidFill>
              </a:rPr>
              <a:t>(парковочных местах</a:t>
            </a:r>
            <a:r>
              <a:rPr lang="ru-RU" sz="1200" dirty="0" smtClean="0">
                <a:solidFill>
                  <a:schemeClr val="accent1">
                    <a:lumMod val="75000"/>
                  </a:schemeClr>
                </a:solidFill>
              </a:rPr>
              <a:t>)</a:t>
            </a:r>
          </a:p>
          <a:p>
            <a:pPr algn="just"/>
            <a:r>
              <a:rPr lang="ru-RU" sz="1400" dirty="0" smtClean="0">
                <a:solidFill>
                  <a:schemeClr val="accent1">
                    <a:lumMod val="75000"/>
                  </a:schemeClr>
                </a:solidFill>
              </a:rPr>
              <a:t>       без </a:t>
            </a:r>
            <a:r>
              <a:rPr lang="ru-RU" sz="1400" dirty="0">
                <a:solidFill>
                  <a:schemeClr val="accent1">
                    <a:lumMod val="75000"/>
                  </a:schemeClr>
                </a:solidFill>
              </a:rPr>
              <a:t>устройства посадочных </a:t>
            </a:r>
            <a:r>
              <a:rPr lang="ru-RU" sz="1400" dirty="0" smtClean="0">
                <a:solidFill>
                  <a:schemeClr val="accent1">
                    <a:lumMod val="75000"/>
                  </a:schemeClr>
                </a:solidFill>
              </a:rPr>
              <a:t>мест</a:t>
            </a:r>
            <a:endParaRPr lang="ru-RU" sz="14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Требования </a:t>
            </a:r>
            <a:r>
              <a:rPr lang="ru-RU" sz="1800" b="1" dirty="0"/>
              <a:t>к </a:t>
            </a:r>
            <a:r>
              <a:rPr lang="ru-RU" sz="1800" b="1" dirty="0" smtClean="0"/>
              <a:t>территории сезонного обслуживания</a:t>
            </a:r>
            <a:endParaRPr lang="ru-RU" sz="1800" b="1" dirty="0"/>
          </a:p>
        </p:txBody>
      </p:sp>
      <p:pic>
        <p:nvPicPr>
          <p:cNvPr id="2" name="Рисунок 1"/>
          <p:cNvPicPr>
            <a:picLocks noChangeAspect="1"/>
          </p:cNvPicPr>
          <p:nvPr/>
        </p:nvPicPr>
        <p:blipFill>
          <a:blip r:embed="rId3"/>
          <a:stretch>
            <a:fillRect/>
          </a:stretch>
        </p:blipFill>
        <p:spPr>
          <a:xfrm>
            <a:off x="251520" y="3027972"/>
            <a:ext cx="3384376" cy="3668560"/>
          </a:xfrm>
          <a:prstGeom prst="rect">
            <a:avLst/>
          </a:prstGeom>
        </p:spPr>
      </p:pic>
      <p:pic>
        <p:nvPicPr>
          <p:cNvPr id="3" name="Рисунок 2"/>
          <p:cNvPicPr>
            <a:picLocks noChangeAspect="1"/>
          </p:cNvPicPr>
          <p:nvPr/>
        </p:nvPicPr>
        <p:blipFill>
          <a:blip r:embed="rId4"/>
          <a:stretch>
            <a:fillRect/>
          </a:stretch>
        </p:blipFill>
        <p:spPr>
          <a:xfrm>
            <a:off x="5292080" y="1412776"/>
            <a:ext cx="3384376" cy="4996676"/>
          </a:xfrm>
          <a:prstGeom prst="rect">
            <a:avLst/>
          </a:prstGeom>
        </p:spPr>
      </p:pic>
    </p:spTree>
    <p:extLst>
      <p:ext uri="{BB962C8B-B14F-4D97-AF65-F5344CB8AC3E}">
        <p14:creationId xmlns:p14="http://schemas.microsoft.com/office/powerpoint/2010/main" val="2138804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3" y="822859"/>
            <a:ext cx="8954459" cy="1815882"/>
          </a:xfrm>
          <a:prstGeom prst="rect">
            <a:avLst/>
          </a:prstGeom>
          <a:ln w="6350">
            <a:solidFill>
              <a:schemeClr val="accent1"/>
            </a:solidFill>
          </a:ln>
        </p:spPr>
        <p:txBody>
          <a:bodyPr wrap="square">
            <a:spAutoFit/>
          </a:bodyPr>
          <a:lstStyle/>
          <a:p>
            <a:pPr algn="just"/>
            <a:r>
              <a:rPr lang="ru-RU" sz="1300" dirty="0" smtClean="0">
                <a:solidFill>
                  <a:schemeClr val="accent1">
                    <a:lumMod val="75000"/>
                  </a:schemeClr>
                </a:solidFill>
              </a:rPr>
              <a:t>      </a:t>
            </a:r>
            <a:r>
              <a:rPr lang="ru-RU" sz="1400" b="1" dirty="0" smtClean="0">
                <a:solidFill>
                  <a:schemeClr val="accent1">
                    <a:lumMod val="75000"/>
                  </a:schemeClr>
                </a:solidFill>
              </a:rPr>
              <a:t>Площадь </a:t>
            </a:r>
            <a:r>
              <a:rPr lang="ru-RU" sz="1300" b="1" dirty="0">
                <a:solidFill>
                  <a:schemeClr val="accent1">
                    <a:lumMod val="75000"/>
                  </a:schemeClr>
                </a:solidFill>
              </a:rPr>
              <a:t>территории сезонного обслуживания не может превышать площадь </a:t>
            </a:r>
            <a:r>
              <a:rPr lang="ru-RU" sz="1600" b="1" dirty="0" smtClean="0">
                <a:solidFill>
                  <a:schemeClr val="accent1">
                    <a:lumMod val="75000"/>
                  </a:schemeClr>
                </a:solidFill>
              </a:rPr>
              <a:t>зала обслуживания </a:t>
            </a:r>
            <a:r>
              <a:rPr lang="ru-RU" sz="1300" b="1" dirty="0" smtClean="0">
                <a:solidFill>
                  <a:schemeClr val="accent1">
                    <a:lumMod val="75000"/>
                  </a:schemeClr>
                </a:solidFill>
              </a:rPr>
              <a:t>стационарного </a:t>
            </a:r>
            <a:r>
              <a:rPr lang="ru-RU" sz="1300" b="1" dirty="0">
                <a:solidFill>
                  <a:schemeClr val="accent1">
                    <a:lumMod val="75000"/>
                  </a:schemeClr>
                </a:solidFill>
              </a:rPr>
              <a:t>предприятия общественного питания, при котором она </a:t>
            </a:r>
            <a:r>
              <a:rPr lang="ru-RU" sz="1300" b="1" dirty="0" smtClean="0">
                <a:solidFill>
                  <a:schemeClr val="accent1">
                    <a:lumMod val="75000"/>
                  </a:schemeClr>
                </a:solidFill>
              </a:rPr>
              <a:t>определяется</a:t>
            </a:r>
            <a:r>
              <a:rPr lang="ru-RU" sz="1300" dirty="0" smtClean="0">
                <a:solidFill>
                  <a:schemeClr val="accent1">
                    <a:lumMod val="75000"/>
                  </a:schemeClr>
                </a:solidFill>
              </a:rPr>
              <a:t>. </a:t>
            </a:r>
          </a:p>
          <a:p>
            <a:pPr algn="just"/>
            <a:r>
              <a:rPr lang="ru-RU" sz="1400" b="1" dirty="0"/>
              <a:t> </a:t>
            </a:r>
            <a:r>
              <a:rPr lang="ru-RU" sz="1400" b="1" dirty="0" smtClean="0"/>
              <a:t>    </a:t>
            </a:r>
            <a:r>
              <a:rPr lang="ru-RU" sz="1400" b="1" dirty="0" smtClean="0">
                <a:solidFill>
                  <a:schemeClr val="accent1">
                    <a:lumMod val="75000"/>
                  </a:schemeClr>
                </a:solidFill>
              </a:rPr>
              <a:t>Длина </a:t>
            </a:r>
            <a:r>
              <a:rPr lang="ru-RU" sz="1400" b="1" dirty="0">
                <a:solidFill>
                  <a:schemeClr val="accent1">
                    <a:lumMod val="75000"/>
                  </a:schemeClr>
                </a:solidFill>
              </a:rPr>
              <a:t>территории </a:t>
            </a:r>
            <a:r>
              <a:rPr lang="ru-RU" sz="1400" dirty="0">
                <a:solidFill>
                  <a:schemeClr val="accent1">
                    <a:lumMod val="75000"/>
                  </a:schemeClr>
                </a:solidFill>
              </a:rPr>
              <a:t>сезонного обслуживания </a:t>
            </a:r>
            <a:r>
              <a:rPr lang="ru-RU" sz="1400" b="1" dirty="0">
                <a:solidFill>
                  <a:schemeClr val="accent1">
                    <a:lumMod val="75000"/>
                  </a:schemeClr>
                </a:solidFill>
              </a:rPr>
              <a:t>не должна превышать длину фасада здания</a:t>
            </a:r>
            <a:r>
              <a:rPr lang="ru-RU" sz="1400" dirty="0">
                <a:solidFill>
                  <a:schemeClr val="accent1">
                    <a:lumMod val="75000"/>
                  </a:schemeClr>
                </a:solidFill>
              </a:rPr>
              <a:t>, </a:t>
            </a:r>
            <a:r>
              <a:rPr lang="ru-RU" sz="1400" dirty="0" smtClean="0">
                <a:solidFill>
                  <a:schemeClr val="accent1">
                    <a:lumMod val="75000"/>
                  </a:schemeClr>
                </a:solidFill>
              </a:rPr>
              <a:t>в котором расположено стационарное предприятие общественного питания. </a:t>
            </a:r>
            <a:endParaRPr lang="ru-RU" sz="1400" dirty="0">
              <a:solidFill>
                <a:schemeClr val="accent1">
                  <a:lumMod val="75000"/>
                </a:schemeClr>
              </a:solidFill>
            </a:endParaRPr>
          </a:p>
          <a:p>
            <a:pPr algn="just"/>
            <a:r>
              <a:rPr lang="ru-RU" sz="1300" dirty="0" smtClean="0">
                <a:solidFill>
                  <a:schemeClr val="accent1">
                    <a:lumMod val="75000"/>
                  </a:schemeClr>
                </a:solidFill>
              </a:rPr>
              <a:t>      Территория </a:t>
            </a:r>
            <a:r>
              <a:rPr lang="ru-RU" sz="1300" dirty="0">
                <a:solidFill>
                  <a:schemeClr val="accent1">
                    <a:lumMod val="75000"/>
                  </a:schemeClr>
                </a:solidFill>
              </a:rPr>
              <a:t>сезонного обслуживания должна непосредственно примыкать к стационарному предприятию общественного питания или отстоять на расстоянии не более 5 метров от стационарного предприятия питания, при этом границы места размещения территории сезонного облуживания не должны нарушать права собственников и пользователей соседних помещений, зданий, строений, </a:t>
            </a:r>
            <a:r>
              <a:rPr lang="ru-RU" sz="1300" dirty="0" smtClean="0">
                <a:solidFill>
                  <a:schemeClr val="accent1">
                    <a:lumMod val="75000"/>
                  </a:schemeClr>
                </a:solidFill>
              </a:rPr>
              <a:t>сооружений.</a:t>
            </a:r>
          </a:p>
        </p:txBody>
      </p:sp>
      <p:sp>
        <p:nvSpPr>
          <p:cNvPr id="16" name="Заголовок 2"/>
          <p:cNvSpPr>
            <a:spLocks noGrp="1"/>
          </p:cNvSpPr>
          <p:nvPr>
            <p:ph type="title"/>
          </p:nvPr>
        </p:nvSpPr>
        <p:spPr>
          <a:xfrm>
            <a:off x="1835696" y="44624"/>
            <a:ext cx="7226266" cy="590508"/>
          </a:xfrm>
        </p:spPr>
        <p:txBody>
          <a:bodyPr>
            <a:noAutofit/>
          </a:bodyPr>
          <a:lstStyle/>
          <a:p>
            <a:r>
              <a:rPr lang="ru-RU" sz="1800" b="1" dirty="0"/>
              <a:t>Требования к территории сезонного обслуживания</a:t>
            </a:r>
          </a:p>
        </p:txBody>
      </p:sp>
      <p:pic>
        <p:nvPicPr>
          <p:cNvPr id="3" name="Рисунок 2"/>
          <p:cNvPicPr>
            <a:picLocks noChangeAspect="1"/>
          </p:cNvPicPr>
          <p:nvPr/>
        </p:nvPicPr>
        <p:blipFill>
          <a:blip r:embed="rId3"/>
          <a:stretch>
            <a:fillRect/>
          </a:stretch>
        </p:blipFill>
        <p:spPr>
          <a:xfrm>
            <a:off x="323528" y="2786947"/>
            <a:ext cx="3528392" cy="3838203"/>
          </a:xfrm>
          <a:prstGeom prst="rect">
            <a:avLst/>
          </a:prstGeom>
        </p:spPr>
      </p:pic>
      <p:pic>
        <p:nvPicPr>
          <p:cNvPr id="10" name="Рисунок 9"/>
          <p:cNvPicPr>
            <a:picLocks noChangeAspect="1"/>
          </p:cNvPicPr>
          <p:nvPr/>
        </p:nvPicPr>
        <p:blipFill>
          <a:blip r:embed="rId4"/>
          <a:stretch>
            <a:fillRect/>
          </a:stretch>
        </p:blipFill>
        <p:spPr>
          <a:xfrm>
            <a:off x="4716016" y="2805368"/>
            <a:ext cx="4190732" cy="3819782"/>
          </a:xfrm>
          <a:prstGeom prst="rect">
            <a:avLst/>
          </a:prstGeom>
        </p:spPr>
      </p:pic>
    </p:spTree>
    <p:extLst>
      <p:ext uri="{BB962C8B-B14F-4D97-AF65-F5344CB8AC3E}">
        <p14:creationId xmlns:p14="http://schemas.microsoft.com/office/powerpoint/2010/main" val="3775794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496" y="728022"/>
            <a:ext cx="9026466" cy="1615827"/>
          </a:xfrm>
          <a:prstGeom prst="rect">
            <a:avLst/>
          </a:prstGeom>
          <a:ln w="6350">
            <a:solidFill>
              <a:schemeClr val="accent1"/>
            </a:solidFill>
          </a:ln>
        </p:spPr>
        <p:txBody>
          <a:bodyPr wrap="square">
            <a:spAutoFit/>
          </a:bodyPr>
          <a:lstStyle/>
          <a:p>
            <a:pPr algn="ctr"/>
            <a:r>
              <a:rPr lang="ru-RU" sz="1500" dirty="0" smtClean="0"/>
              <a:t>     </a:t>
            </a:r>
            <a:r>
              <a:rPr lang="ru-RU" sz="1400" dirty="0" smtClean="0"/>
              <a:t> </a:t>
            </a:r>
            <a:r>
              <a:rPr lang="ru-RU" sz="1600" dirty="0" smtClean="0">
                <a:solidFill>
                  <a:schemeClr val="accent1">
                    <a:lumMod val="75000"/>
                  </a:schemeClr>
                </a:solidFill>
              </a:rPr>
              <a:t>При </a:t>
            </a:r>
            <a:r>
              <a:rPr lang="ru-RU" sz="1600" dirty="0">
                <a:solidFill>
                  <a:schemeClr val="accent1">
                    <a:lumMod val="75000"/>
                  </a:schemeClr>
                </a:solidFill>
              </a:rPr>
              <a:t>обустройстве территории сезонного обслуживания </a:t>
            </a:r>
            <a:r>
              <a:rPr lang="ru-RU" sz="2000" b="1" dirty="0">
                <a:solidFill>
                  <a:schemeClr val="accent1">
                    <a:lumMod val="75000"/>
                  </a:schemeClr>
                </a:solidFill>
              </a:rPr>
              <a:t>не допускается</a:t>
            </a:r>
            <a:r>
              <a:rPr lang="ru-RU" sz="1400" dirty="0">
                <a:solidFill>
                  <a:schemeClr val="accent1">
                    <a:lumMod val="75000"/>
                  </a:schemeClr>
                </a:solidFill>
              </a:rPr>
              <a:t>: </a:t>
            </a:r>
          </a:p>
          <a:p>
            <a:pPr algn="just"/>
            <a:r>
              <a:rPr lang="ru-RU" sz="1400" dirty="0" smtClean="0">
                <a:solidFill>
                  <a:schemeClr val="accent1">
                    <a:lumMod val="75000"/>
                  </a:schemeClr>
                </a:solidFill>
              </a:rPr>
              <a:t>       </a:t>
            </a:r>
            <a:r>
              <a:rPr lang="ru-RU" sz="1300" dirty="0" smtClean="0">
                <a:solidFill>
                  <a:schemeClr val="accent1">
                    <a:lumMod val="75000"/>
                  </a:schemeClr>
                </a:solidFill>
              </a:rPr>
              <a:t>использование </a:t>
            </a:r>
            <a:r>
              <a:rPr lang="ru-RU" sz="1300" dirty="0">
                <a:solidFill>
                  <a:schemeClr val="accent1">
                    <a:lumMod val="75000"/>
                  </a:schemeClr>
                </a:solidFill>
              </a:rPr>
              <a:t>кирпича, строительных блоков и плит, монолитного бетона, железобетона, стальных профилированных листов, </a:t>
            </a:r>
            <a:r>
              <a:rPr lang="ru-RU" sz="1300" dirty="0" err="1">
                <a:solidFill>
                  <a:schemeClr val="accent1">
                    <a:lumMod val="75000"/>
                  </a:schemeClr>
                </a:solidFill>
              </a:rPr>
              <a:t>металлочерепицы</a:t>
            </a:r>
            <a:r>
              <a:rPr lang="ru-RU" sz="1300" dirty="0">
                <a:solidFill>
                  <a:schemeClr val="accent1">
                    <a:lumMod val="75000"/>
                  </a:schemeClr>
                </a:solidFill>
              </a:rPr>
              <a:t>, баннерной ткани, полимерных пленок; </a:t>
            </a:r>
          </a:p>
          <a:p>
            <a:pPr algn="just"/>
            <a:r>
              <a:rPr lang="ru-RU" sz="1300" dirty="0" smtClean="0">
                <a:solidFill>
                  <a:schemeClr val="accent1">
                    <a:lumMod val="75000"/>
                  </a:schemeClr>
                </a:solidFill>
              </a:rPr>
              <a:t>       прокладка </a:t>
            </a:r>
            <a:r>
              <a:rPr lang="ru-RU" sz="1300" dirty="0">
                <a:solidFill>
                  <a:schemeClr val="accent1">
                    <a:lumMod val="75000"/>
                  </a:schemeClr>
                </a:solidFill>
              </a:rPr>
              <a:t>подземных инженерных коммуникаций и проведение строительно-монтажных работ капитального характера; </a:t>
            </a:r>
          </a:p>
          <a:p>
            <a:pPr algn="just"/>
            <a:r>
              <a:rPr lang="ru-RU" sz="1300" dirty="0" smtClean="0">
                <a:solidFill>
                  <a:schemeClr val="accent1">
                    <a:lumMod val="75000"/>
                  </a:schemeClr>
                </a:solidFill>
              </a:rPr>
              <a:t>       использование </a:t>
            </a:r>
            <a:r>
              <a:rPr lang="ru-RU" sz="1300" dirty="0">
                <a:solidFill>
                  <a:schemeClr val="accent1">
                    <a:lumMod val="75000"/>
                  </a:schemeClr>
                </a:solidFill>
              </a:rPr>
              <a:t>оконных и дверных блоков (рамное остекление), сплошных металлических панелей, </a:t>
            </a:r>
            <a:r>
              <a:rPr lang="ru-RU" sz="1300" dirty="0" err="1">
                <a:solidFill>
                  <a:schemeClr val="accent1">
                    <a:lumMod val="75000"/>
                  </a:schemeClr>
                </a:solidFill>
              </a:rPr>
              <a:t>сайдинг</a:t>
            </a:r>
            <a:r>
              <a:rPr lang="ru-RU" sz="1300" dirty="0">
                <a:solidFill>
                  <a:schemeClr val="accent1">
                    <a:lumMod val="75000"/>
                  </a:schemeClr>
                </a:solidFill>
              </a:rPr>
              <a:t>-панелей и остекления</a:t>
            </a:r>
            <a:r>
              <a:rPr lang="ru-RU" sz="1300" dirty="0" smtClean="0">
                <a:solidFill>
                  <a:schemeClr val="accent1">
                    <a:lumMod val="75000"/>
                  </a:schemeClr>
                </a:solidFill>
              </a:rPr>
              <a:t>.</a:t>
            </a:r>
            <a:endParaRPr lang="ru-RU" sz="13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a:t>
            </a:r>
            <a:r>
              <a:rPr lang="ru-RU" sz="1600" b="1" dirty="0" smtClean="0"/>
              <a:t>оборудованию, устанавливаемому на территории сезонного </a:t>
            </a:r>
            <a:r>
              <a:rPr lang="ru-RU" sz="1600" b="1" dirty="0"/>
              <a:t>обслуживания</a:t>
            </a:r>
          </a:p>
        </p:txBody>
      </p:sp>
      <p:pic>
        <p:nvPicPr>
          <p:cNvPr id="2" name="Рисунок 1"/>
          <p:cNvPicPr>
            <a:picLocks noChangeAspect="1"/>
          </p:cNvPicPr>
          <p:nvPr/>
        </p:nvPicPr>
        <p:blipFill>
          <a:blip r:embed="rId3"/>
          <a:stretch>
            <a:fillRect/>
          </a:stretch>
        </p:blipFill>
        <p:spPr>
          <a:xfrm>
            <a:off x="611561" y="2367445"/>
            <a:ext cx="2736304" cy="4347578"/>
          </a:xfrm>
          <a:prstGeom prst="rect">
            <a:avLst/>
          </a:prstGeom>
        </p:spPr>
      </p:pic>
      <p:pic>
        <p:nvPicPr>
          <p:cNvPr id="5" name="Рисунок 4"/>
          <p:cNvPicPr>
            <a:picLocks noChangeAspect="1"/>
          </p:cNvPicPr>
          <p:nvPr/>
        </p:nvPicPr>
        <p:blipFill>
          <a:blip r:embed="rId4"/>
          <a:stretch>
            <a:fillRect/>
          </a:stretch>
        </p:blipFill>
        <p:spPr>
          <a:xfrm>
            <a:off x="5076056" y="2367445"/>
            <a:ext cx="3403810" cy="4347153"/>
          </a:xfrm>
          <a:prstGeom prst="rect">
            <a:avLst/>
          </a:prstGeom>
        </p:spPr>
      </p:pic>
    </p:spTree>
    <p:extLst>
      <p:ext uri="{BB962C8B-B14F-4D97-AF65-F5344CB8AC3E}">
        <p14:creationId xmlns:p14="http://schemas.microsoft.com/office/powerpoint/2010/main" val="2109059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903822"/>
            <a:ext cx="4320480" cy="3308598"/>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a:t>
            </a:r>
            <a:r>
              <a:rPr lang="ru-RU" sz="1300" dirty="0" smtClean="0">
                <a:solidFill>
                  <a:schemeClr val="accent1">
                    <a:lumMod val="75000"/>
                  </a:schemeClr>
                </a:solidFill>
              </a:rPr>
              <a:t>Обустройство </a:t>
            </a:r>
            <a:r>
              <a:rPr lang="ru-RU" sz="1300" dirty="0">
                <a:solidFill>
                  <a:schemeClr val="accent1">
                    <a:lumMod val="75000"/>
                  </a:schemeClr>
                </a:solidFill>
              </a:rPr>
              <a:t>территории сезонного обслуживания на грунтовых поверхностях, </a:t>
            </a:r>
            <a:r>
              <a:rPr lang="ru-RU" sz="1300" b="1" dirty="0">
                <a:solidFill>
                  <a:schemeClr val="accent1">
                    <a:lumMod val="75000"/>
                  </a:schemeClr>
                </a:solidFill>
              </a:rPr>
              <a:t>на территории, имеющей уклон более 3%, на газонах или травянистых растениях, на покрытиях, имеющих неудовлетворительное состояние </a:t>
            </a:r>
            <a:r>
              <a:rPr lang="ru-RU" sz="1300" dirty="0">
                <a:solidFill>
                  <a:schemeClr val="accent1">
                    <a:lumMod val="75000"/>
                  </a:schemeClr>
                </a:solidFill>
              </a:rPr>
              <a:t>(разрушенное асфальтобетонное покрытие или тротуарной плиткой, наличие трещин и выбоин), </a:t>
            </a:r>
            <a:r>
              <a:rPr lang="ru-RU" sz="1300" b="1" dirty="0">
                <a:solidFill>
                  <a:schemeClr val="accent1">
                    <a:lumMod val="75000"/>
                  </a:schemeClr>
                </a:solidFill>
              </a:rPr>
              <a:t>допускается только при условии установки технологического </a:t>
            </a:r>
            <a:r>
              <a:rPr lang="ru-RU" sz="1300" b="1" dirty="0" smtClean="0">
                <a:solidFill>
                  <a:schemeClr val="accent1">
                    <a:lumMod val="75000"/>
                  </a:schemeClr>
                </a:solidFill>
              </a:rPr>
              <a:t>настила</a:t>
            </a:r>
            <a:r>
              <a:rPr lang="ru-RU" sz="1300" dirty="0" smtClean="0">
                <a:solidFill>
                  <a:schemeClr val="accent1">
                    <a:lumMod val="75000"/>
                  </a:schemeClr>
                </a:solidFill>
              </a:rPr>
              <a:t>, возведенного </a:t>
            </a:r>
            <a:r>
              <a:rPr lang="ru-RU" sz="1300" dirty="0">
                <a:solidFill>
                  <a:schemeClr val="accent1">
                    <a:lumMod val="75000"/>
                  </a:schemeClr>
                </a:solidFill>
              </a:rPr>
              <a:t>с использованием террасной доски (древесно-полимерного композита</a:t>
            </a:r>
            <a:r>
              <a:rPr lang="ru-RU" sz="1300" dirty="0" smtClean="0">
                <a:solidFill>
                  <a:schemeClr val="accent1">
                    <a:lumMod val="75000"/>
                  </a:schemeClr>
                </a:solidFill>
              </a:rPr>
              <a:t>).</a:t>
            </a:r>
          </a:p>
          <a:p>
            <a:pPr algn="just"/>
            <a:r>
              <a:rPr lang="ru-RU" sz="1300" dirty="0"/>
              <a:t> </a:t>
            </a:r>
            <a:r>
              <a:rPr lang="ru-RU" sz="1300" dirty="0" smtClean="0"/>
              <a:t>      </a:t>
            </a:r>
            <a:r>
              <a:rPr lang="ru-RU" sz="1300" dirty="0" smtClean="0">
                <a:solidFill>
                  <a:schemeClr val="accent1">
                    <a:lumMod val="75000"/>
                  </a:schemeClr>
                </a:solidFill>
              </a:rPr>
              <a:t>Границы </a:t>
            </a:r>
            <a:r>
              <a:rPr lang="ru-RU" sz="1300" dirty="0">
                <a:solidFill>
                  <a:schemeClr val="accent1">
                    <a:lumMod val="75000"/>
                  </a:schemeClr>
                </a:solidFill>
              </a:rPr>
              <a:t>технологического настила должны быть обустроены оборудованием, обеспечивающими безопасность посетителей территории сезонного обслуживания (декоративное ограждение, осветительные приборы и иное оборудование</a:t>
            </a:r>
            <a:r>
              <a:rPr lang="ru-RU" sz="1300" dirty="0" smtClean="0">
                <a:solidFill>
                  <a:schemeClr val="accent1">
                    <a:lumMod val="75000"/>
                  </a:schemeClr>
                </a:solidFill>
              </a:rPr>
              <a:t>).</a:t>
            </a:r>
            <a:endParaRPr lang="ru-RU" sz="13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5" name="Рисунок 4"/>
          <p:cNvPicPr>
            <a:picLocks noChangeAspect="1"/>
          </p:cNvPicPr>
          <p:nvPr/>
        </p:nvPicPr>
        <p:blipFill>
          <a:blip r:embed="rId3"/>
          <a:stretch>
            <a:fillRect/>
          </a:stretch>
        </p:blipFill>
        <p:spPr>
          <a:xfrm>
            <a:off x="251520" y="4365104"/>
            <a:ext cx="4078147" cy="2074691"/>
          </a:xfrm>
          <a:prstGeom prst="rect">
            <a:avLst/>
          </a:prstGeom>
        </p:spPr>
      </p:pic>
      <p:pic>
        <p:nvPicPr>
          <p:cNvPr id="6" name="Рисунок 5"/>
          <p:cNvPicPr>
            <a:picLocks noChangeAspect="1"/>
          </p:cNvPicPr>
          <p:nvPr/>
        </p:nvPicPr>
        <p:blipFill>
          <a:blip r:embed="rId4"/>
          <a:stretch>
            <a:fillRect/>
          </a:stretch>
        </p:blipFill>
        <p:spPr>
          <a:xfrm>
            <a:off x="4572000" y="1196752"/>
            <a:ext cx="4296113" cy="4879242"/>
          </a:xfrm>
          <a:prstGeom prst="rect">
            <a:avLst/>
          </a:prstGeom>
        </p:spPr>
      </p:pic>
    </p:spTree>
    <p:extLst>
      <p:ext uri="{BB962C8B-B14F-4D97-AF65-F5344CB8AC3E}">
        <p14:creationId xmlns:p14="http://schemas.microsoft.com/office/powerpoint/2010/main" val="3930237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Roboto slab regular"/>
        <a:ea typeface=""/>
        <a:cs typeface=""/>
      </a:majorFont>
      <a:minorFont>
        <a:latin typeface="Roboto Bol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Roboto slab regular"/>
        <a:ea typeface=""/>
        <a:cs typeface=""/>
      </a:majorFont>
      <a:minorFont>
        <a:latin typeface="Roboto Bol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1F2F2"/>
        </a:solidFill>
      </a:spPr>
      <a:bodyPr wrap="square" lIns="0" tIns="0" rIns="0" bIns="0" rtlCol="0"/>
      <a:lstStyle>
        <a:defPPr>
          <a:defRPr>
            <a:latin typeface="Roboto" pitchFamily="2" charset="0"/>
          </a:defRPr>
        </a:defPPr>
      </a:lstStyle>
    </a:sp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27710</TotalTime>
  <Words>1647</Words>
  <Application>Microsoft Office PowerPoint</Application>
  <PresentationFormat>Экран (4:3)</PresentationFormat>
  <Paragraphs>130</Paragraphs>
  <Slides>25</Slides>
  <Notes>25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25</vt:i4>
      </vt:variant>
    </vt:vector>
  </HeadingPairs>
  <TitlesOfParts>
    <vt:vector size="34" baseType="lpstr">
      <vt:lpstr>Arial</vt:lpstr>
      <vt:lpstr>Calibri</vt:lpstr>
      <vt:lpstr>Roboto</vt:lpstr>
      <vt:lpstr>Roboto Bold</vt:lpstr>
      <vt:lpstr>Roboto Regular</vt:lpstr>
      <vt:lpstr>Roboto slab regular</vt:lpstr>
      <vt:lpstr>Roboto slab regular</vt:lpstr>
      <vt:lpstr>Тема Office</vt:lpstr>
      <vt:lpstr>1_Тема Office</vt:lpstr>
      <vt:lpstr>Презентация PowerPoint</vt:lpstr>
      <vt:lpstr>Общие положения</vt:lpstr>
      <vt:lpstr>Общие положения</vt:lpstr>
      <vt:lpstr>Требования к территории сезонного обслуживания</vt:lpstr>
      <vt:lpstr>Требования к территории сезонного обслуживания</vt:lpstr>
      <vt:lpstr>Требования к территории сезонного обслуживания</vt:lpstr>
      <vt:lpstr>Требования к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Контроль за соблюдением требований к благоустройству территории</vt:lpstr>
      <vt:lpstr>Примеры организации летних кафе</vt:lpstr>
      <vt:lpstr>Примеры организации летних кафе</vt:lpstr>
      <vt:lpstr>Примеры организации летних кафе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619</cp:revision>
  <cp:lastPrinted>2021-06-09T04:31:13Z</cp:lastPrinted>
  <dcterms:created xsi:type="dcterms:W3CDTF">2020-07-14T04:25:01Z</dcterms:created>
  <dcterms:modified xsi:type="dcterms:W3CDTF">2025-04-22T06:55:06Z</dcterms:modified>
</cp:coreProperties>
</file>